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5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337" r:id="rId45"/>
    <p:sldId id="338" r:id="rId46"/>
    <p:sldId id="355" r:id="rId47"/>
    <p:sldId id="356" r:id="rId48"/>
    <p:sldId id="357" r:id="rId49"/>
    <p:sldId id="298" r:id="rId50"/>
    <p:sldId id="300" r:id="rId51"/>
  </p:sldIdLst>
  <p:sldSz cx="18288000" cy="10287000"/>
  <p:notesSz cx="6858000" cy="9144000"/>
  <p:embeddedFontLst>
    <p:embeddedFont>
      <p:font typeface="Arial Black" panose="020B0A04020102020204" pitchFamily="34" charset="0"/>
      <p:regular r:id="rId53"/>
      <p:bold r:id="rId54"/>
    </p:embeddedFont>
    <p:embeddedFont>
      <p:font typeface="Calibri" panose="020F0502020204030204" pitchFamily="34" charset="0"/>
      <p:regular r:id="rId55"/>
      <p:bold r:id="rId56"/>
      <p:italic r:id="rId57"/>
      <p:boldItalic r:id="rId58"/>
    </p:embeddedFont>
    <p:embeddedFont>
      <p:font typeface="EB Garamond" panose="00000500000000000000" pitchFamily="2" charset="0"/>
      <p:regular r:id="rId59"/>
      <p:bold r:id="rId60"/>
      <p:italic r:id="rId61"/>
      <p:boldItalic r:id="rId62"/>
    </p:embeddedFont>
    <p:embeddedFont>
      <p:font typeface="Poppins" panose="00000500000000000000" pitchFamily="2"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jNjkURhamVQ4/V0qvjAWOXSDRV7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3E7907C-7B7B-420F-BD21-C13910C64C89}">
  <a:tblStyle styleId="{83E7907C-7B7B-420F-BD21-C13910C64C8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2" d="100"/>
          <a:sy n="32" d="100"/>
        </p:scale>
        <p:origin x="44" y="1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1.fntdata"/><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1.fntdata"/><Relationship Id="rId58" Type="http://schemas.openxmlformats.org/officeDocument/2006/relationships/font" Target="fonts/font6.fntdata"/><Relationship Id="rId66" Type="http://schemas.openxmlformats.org/officeDocument/2006/relationships/font" Target="fonts/font14.fntdata"/><Relationship Id="rId5" Type="http://schemas.openxmlformats.org/officeDocument/2006/relationships/slide" Target="slides/slide3.xml"/><Relationship Id="rId61" Type="http://schemas.openxmlformats.org/officeDocument/2006/relationships/font" Target="fonts/font9.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4.fntdata"/><Relationship Id="rId64" Type="http://schemas.openxmlformats.org/officeDocument/2006/relationships/font" Target="fonts/font12.fntdata"/><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7.fntdata"/><Relationship Id="rId67" Type="http://customschemas.google.com/relationships/presentationmetadata" Target="meta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2.fntdata"/><Relationship Id="rId62" Type="http://schemas.openxmlformats.org/officeDocument/2006/relationships/font" Target="fonts/font10.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5.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60" Type="http://schemas.openxmlformats.org/officeDocument/2006/relationships/font" Target="fonts/font8.fntdata"/><Relationship Id="rId65"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5" name="Google Shape;30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1" name="Google Shape;32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0" name="Google Shape;34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5" name="Google Shape;355;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4" name="Google Shape;384;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7" name="Google Shape;397;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28:notes"/>
          <p:cNvSpPr>
            <a:spLocks noGrp="1" noRot="1" noChangeAspect="1"/>
          </p:cNvSpPr>
          <p:nvPr>
            <p:ph type="sldImg" idx="2"/>
          </p:nvPr>
        </p:nvSpPr>
        <p:spPr>
          <a:xfrm>
            <a:off x="-457200" y="3048000"/>
            <a:ext cx="14630400" cy="8229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1" name="Google Shape;411;p28:notes"/>
          <p:cNvSpPr txBox="1">
            <a:spLocks noGrp="1"/>
          </p:cNvSpPr>
          <p:nvPr>
            <p:ph type="body" idx="1"/>
          </p:nvPr>
        </p:nvSpPr>
        <p:spPr>
          <a:xfrm>
            <a:off x="1371600" y="11734800"/>
            <a:ext cx="10972800" cy="9601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100"/>
              <a:buNone/>
            </a:pPr>
            <a:endParaRPr sz="6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9:notes"/>
          <p:cNvSpPr txBox="1">
            <a:spLocks noGrp="1"/>
          </p:cNvSpPr>
          <p:nvPr>
            <p:ph type="body" idx="1"/>
          </p:nvPr>
        </p:nvSpPr>
        <p:spPr>
          <a:xfrm>
            <a:off x="1371600" y="11582400"/>
            <a:ext cx="10972800" cy="10972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7" name="Google Shape;417;p29:notes"/>
          <p:cNvSpPr>
            <a:spLocks noGrp="1" noRot="1" noChangeAspect="1"/>
          </p:cNvSpPr>
          <p:nvPr>
            <p:ph type="sldImg" idx="2"/>
          </p:nvPr>
        </p:nvSpPr>
        <p:spPr>
          <a:xfrm>
            <a:off x="-1268413" y="1828800"/>
            <a:ext cx="16254413" cy="9144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30:notes"/>
          <p:cNvSpPr txBox="1">
            <a:spLocks noGrp="1"/>
          </p:cNvSpPr>
          <p:nvPr>
            <p:ph type="body" idx="1"/>
          </p:nvPr>
        </p:nvSpPr>
        <p:spPr>
          <a:xfrm>
            <a:off x="1371600" y="11582400"/>
            <a:ext cx="10972800" cy="10972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3" name="Google Shape;423;p30:notes"/>
          <p:cNvSpPr>
            <a:spLocks noGrp="1" noRot="1" noChangeAspect="1"/>
          </p:cNvSpPr>
          <p:nvPr>
            <p:ph type="sldImg" idx="2"/>
          </p:nvPr>
        </p:nvSpPr>
        <p:spPr>
          <a:xfrm>
            <a:off x="-1268413" y="1828800"/>
            <a:ext cx="16254413" cy="9144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3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31:notes"/>
          <p:cNvSpPr txBox="1">
            <a:spLocks noGrp="1"/>
          </p:cNvSpPr>
          <p:nvPr>
            <p:ph type="body" idx="1"/>
          </p:nvPr>
        </p:nvSpPr>
        <p:spPr>
          <a:xfrm>
            <a:off x="1371600" y="11582400"/>
            <a:ext cx="10972800" cy="10972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9" name="Google Shape;429;p31:notes"/>
          <p:cNvSpPr>
            <a:spLocks noGrp="1" noRot="1" noChangeAspect="1"/>
          </p:cNvSpPr>
          <p:nvPr>
            <p:ph type="sldImg" idx="2"/>
          </p:nvPr>
        </p:nvSpPr>
        <p:spPr>
          <a:xfrm>
            <a:off x="-1268413" y="1828800"/>
            <a:ext cx="16254413" cy="9144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32:notes"/>
          <p:cNvSpPr>
            <a:spLocks noGrp="1" noRot="1" noChangeAspect="1"/>
          </p:cNvSpPr>
          <p:nvPr>
            <p:ph type="sldImg" idx="2"/>
          </p:nvPr>
        </p:nvSpPr>
        <p:spPr>
          <a:xfrm>
            <a:off x="-457200" y="3048000"/>
            <a:ext cx="14630400" cy="82296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5" name="Google Shape;435;p32:notes"/>
          <p:cNvSpPr txBox="1">
            <a:spLocks noGrp="1"/>
          </p:cNvSpPr>
          <p:nvPr>
            <p:ph type="body" idx="1"/>
          </p:nvPr>
        </p:nvSpPr>
        <p:spPr>
          <a:xfrm>
            <a:off x="1371600" y="11734800"/>
            <a:ext cx="10972800" cy="9601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100"/>
              <a:buNone/>
            </a:pPr>
            <a:r>
              <a:rPr lang="en-US" sz="900" b="0" i="0" u="none" strike="noStrike">
                <a:solidFill>
                  <a:schemeClr val="dk1"/>
                </a:solidFill>
                <a:latin typeface="Arial"/>
                <a:ea typeface="Arial"/>
                <a:cs typeface="Arial"/>
                <a:sym typeface="Arial"/>
              </a:rPr>
              <a:t>Evidence-based guidelines for treating bipolar disorder: Revised third edition recommendations from the British Association for Psychopharmacology (2016):</a:t>
            </a:r>
            <a:endParaRPr/>
          </a:p>
          <a:p>
            <a:pPr marL="171450" marR="0" lvl="0" indent="-171450" algn="l" rtl="0">
              <a:lnSpc>
                <a:spcPct val="100000"/>
              </a:lnSpc>
              <a:spcBef>
                <a:spcPts val="0"/>
              </a:spcBef>
              <a:spcAft>
                <a:spcPts val="0"/>
              </a:spcAft>
              <a:buClr>
                <a:schemeClr val="dk1"/>
              </a:buClr>
              <a:buSzPts val="900"/>
              <a:buFont typeface="Arial"/>
              <a:buChar char="•"/>
            </a:pPr>
            <a:r>
              <a:rPr lang="en-US" sz="900" b="0" i="0" u="none" strike="noStrike">
                <a:solidFill>
                  <a:schemeClr val="dk1"/>
                </a:solidFill>
                <a:latin typeface="Times New Roman"/>
                <a:ea typeface="Times New Roman"/>
                <a:cs typeface="Times New Roman"/>
                <a:sym typeface="Times New Roman"/>
              </a:rPr>
              <a:t>Some authorities consider withdrawal or reduction of lithium before (planned) delivery and re-establishing the original dose as before pregnancy immediately after delivery. </a:t>
            </a:r>
            <a:endParaRPr/>
          </a:p>
          <a:p>
            <a:pPr marL="171450" marR="0" lvl="0" indent="-171450" algn="l" rtl="0">
              <a:lnSpc>
                <a:spcPct val="100000"/>
              </a:lnSpc>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Maternal physiological changes during pregnancy may necessitate dosage adjustments. </a:t>
            </a:r>
            <a:endParaRPr/>
          </a:p>
          <a:p>
            <a:pPr marL="171450" marR="0" lvl="0" indent="-171450" algn="l" rtl="0">
              <a:lnSpc>
                <a:spcPct val="100000"/>
              </a:lnSpc>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For example, the glomerular filtration rate increases during pregnancy, causing many medications to be excreted more rapidly. </a:t>
            </a:r>
            <a:endParaRPr/>
          </a:p>
          <a:p>
            <a:pPr marL="171450" marR="0" lvl="0" indent="-171450" algn="l" rtl="0">
              <a:lnSpc>
                <a:spcPct val="100000"/>
              </a:lnSpc>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As a result, serum concentrations may fall, and the mother may require higher doses to prevent a relapse. </a:t>
            </a:r>
            <a:endParaRPr/>
          </a:p>
          <a:p>
            <a:pPr marL="171450" marR="0" lvl="0" indent="-171450" algn="l" rtl="0">
              <a:lnSpc>
                <a:spcPct val="100000"/>
              </a:lnSpc>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After birth, these changes reverse, and there is a risk that higher serum concentrations will result in adverse reactions unless doses are reduced. </a:t>
            </a:r>
            <a:endParaRPr/>
          </a:p>
          <a:p>
            <a:pPr marL="171450" marR="0" lvl="0" indent="-171450" algn="l" rtl="0">
              <a:lnSpc>
                <a:spcPct val="100000"/>
              </a:lnSpc>
              <a:spcBef>
                <a:spcPts val="0"/>
              </a:spcBef>
              <a:spcAft>
                <a:spcPts val="0"/>
              </a:spcAft>
              <a:buClr>
                <a:schemeClr val="dk1"/>
              </a:buClr>
              <a:buSzPts val="900"/>
              <a:buFont typeface="Arial"/>
              <a:buChar char="•"/>
            </a:pPr>
            <a:r>
              <a:rPr lang="en-US" sz="900" b="0">
                <a:solidFill>
                  <a:schemeClr val="dk1"/>
                </a:solidFill>
                <a:latin typeface="Calibri"/>
                <a:ea typeface="Calibri"/>
                <a:cs typeface="Calibri"/>
                <a:sym typeface="Calibri"/>
              </a:rPr>
              <a:t>These issues are most relevant to lithium, given its low therapeutic index.</a:t>
            </a:r>
            <a:endParaRPr sz="900" b="0">
              <a:solidFill>
                <a:schemeClr val="dk1"/>
              </a:solidFill>
              <a:latin typeface="Calibri"/>
              <a:ea typeface="Calibri"/>
              <a:cs typeface="Calibri"/>
              <a:sym typeface="Calibri"/>
            </a:endParaRPr>
          </a:p>
          <a:p>
            <a:pPr marL="171450" marR="0" lvl="0" indent="-114300" algn="l" rtl="0">
              <a:lnSpc>
                <a:spcPct val="100000"/>
              </a:lnSpc>
              <a:spcBef>
                <a:spcPts val="0"/>
              </a:spcBef>
              <a:spcAft>
                <a:spcPts val="0"/>
              </a:spcAft>
              <a:buClr>
                <a:schemeClr val="dk1"/>
              </a:buClr>
              <a:buSzPts val="900"/>
              <a:buFont typeface="Arial"/>
              <a:buNone/>
            </a:pPr>
            <a:endParaRPr sz="900" b="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33:notes"/>
          <p:cNvSpPr txBox="1">
            <a:spLocks noGrp="1"/>
          </p:cNvSpPr>
          <p:nvPr>
            <p:ph type="body" idx="1"/>
          </p:nvPr>
        </p:nvSpPr>
        <p:spPr>
          <a:xfrm>
            <a:off x="1371600" y="11582400"/>
            <a:ext cx="10972800" cy="10972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1" name="Google Shape;441;p33:notes"/>
          <p:cNvSpPr>
            <a:spLocks noGrp="1" noRot="1" noChangeAspect="1"/>
          </p:cNvSpPr>
          <p:nvPr>
            <p:ph type="sldImg" idx="2"/>
          </p:nvPr>
        </p:nvSpPr>
        <p:spPr>
          <a:xfrm>
            <a:off x="-1268413" y="1828800"/>
            <a:ext cx="16254413" cy="9144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7" name="Google Shape;447;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3" name="Google Shape;473;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8" name="Google Shape;488;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3" name="Google Shape;503;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18" name="Google Shape;518;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33" name="Google Shape;533;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47" name="Google Shape;547;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2" name="Google Shape;17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2" name="Google Shape;562;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78" name="Google Shape;578;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p5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3" name="Google Shape;593;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7" name="Google Shape;607;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2" name="Google Shape;622;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p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36" name="Google Shape;636;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p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51" name="Google Shape;651;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p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66" name="Google Shape;666;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p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81" name="Google Shape;681;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96" name="Google Shape;696;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378f7b772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3378f7b772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11" name="Google Shape;711;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26" name="Google Shape;726;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41" name="Google Shape;741;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8775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76011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03689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508032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91964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p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6" name="Google Shape;756;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84" name="Google Shape;784;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1" name="Google Shape;201;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1" name="Google Shape;24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7" name="Google Shape;277;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6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6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66"/>
          <p:cNvSpPr txBox="1">
            <a:spLocks noGrp="1"/>
          </p:cNvSpPr>
          <p:nvPr>
            <p:ph type="sldNum" idx="12"/>
          </p:nvPr>
        </p:nvSpPr>
        <p:spPr>
          <a:xfrm>
            <a:off x="15842343" y="318407"/>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1pPr>
            <a:lvl2pPr marL="0" lvl="1"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2pPr>
            <a:lvl3pPr marL="0" lvl="2"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3pPr>
            <a:lvl4pPr marL="0" lvl="3"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4pPr>
            <a:lvl5pPr marL="0" lvl="4"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5pPr>
            <a:lvl6pPr marL="0" lvl="5"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6pPr>
            <a:lvl7pPr marL="0" lvl="6"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7pPr>
            <a:lvl8pPr marL="0" lvl="7"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8pPr>
            <a:lvl9pPr marL="0" lvl="8" indent="0" algn="r">
              <a:lnSpc>
                <a:spcPct val="100000"/>
              </a:lnSpc>
              <a:spcBef>
                <a:spcPts val="0"/>
              </a:spcBef>
              <a:spcAft>
                <a:spcPts val="0"/>
              </a:spcAft>
              <a:buNone/>
              <a:defRPr sz="2000" b="0" i="0" u="none" strike="noStrike" cap="none">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7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75"/>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7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7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7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76"/>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76"/>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7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7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7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
        <p:nvSpPr>
          <p:cNvPr id="87" name="Google Shape;87;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5"/>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2000" b="0" i="0" u="none" strike="noStrike" cap="none">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90"/>
        <p:cNvGrpSpPr/>
        <p:nvPr/>
      </p:nvGrpSpPr>
      <p:grpSpPr>
        <a:xfrm>
          <a:off x="0" y="0"/>
          <a:ext cx="0" cy="0"/>
          <a:chOff x="0" y="0"/>
          <a:chExt cx="0" cy="0"/>
        </a:xfrm>
      </p:grpSpPr>
      <p:sp>
        <p:nvSpPr>
          <p:cNvPr id="91" name="Google Shape;91;p36"/>
          <p:cNvSpPr txBox="1">
            <a:spLocks noGrp="1"/>
          </p:cNvSpPr>
          <p:nvPr>
            <p:ph type="title"/>
          </p:nvPr>
        </p:nvSpPr>
        <p:spPr>
          <a:xfrm>
            <a:off x="5190848" y="1585911"/>
            <a:ext cx="11948192" cy="1491246"/>
          </a:xfrm>
          <a:prstGeom prst="rect">
            <a:avLst/>
          </a:prstGeom>
          <a:noFill/>
          <a:ln>
            <a:noFill/>
          </a:ln>
        </p:spPr>
        <p:txBody>
          <a:bodyPr spcFirstLastPara="1" wrap="square" lIns="91425" tIns="0" rIns="91425" bIns="0" anchor="b" anchorCtr="0">
            <a:noAutofit/>
          </a:bodyPr>
          <a:lstStyle>
            <a:lvl1pPr lvl="0" algn="l">
              <a:lnSpc>
                <a:spcPct val="100000"/>
              </a:lnSpc>
              <a:spcBef>
                <a:spcPts val="0"/>
              </a:spcBef>
              <a:spcAft>
                <a:spcPts val="0"/>
              </a:spcAft>
              <a:buClr>
                <a:schemeClr val="accent6"/>
              </a:buClr>
              <a:buSzPts val="3600"/>
              <a:buFont typeface="Arial Black"/>
              <a:buNone/>
              <a:defRPr sz="5400" b="1">
                <a:latin typeface="Arial Black"/>
                <a:ea typeface="Arial Black"/>
                <a:cs typeface="Arial Black"/>
                <a:sym typeface="Arial Black"/>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36"/>
          <p:cNvSpPr txBox="1">
            <a:spLocks noGrp="1"/>
          </p:cNvSpPr>
          <p:nvPr>
            <p:ph type="body" idx="1"/>
          </p:nvPr>
        </p:nvSpPr>
        <p:spPr>
          <a:xfrm>
            <a:off x="5190848" y="3454544"/>
            <a:ext cx="11948190" cy="5246547"/>
          </a:xfrm>
          <a:prstGeom prst="rect">
            <a:avLst/>
          </a:prstGeom>
          <a:noFill/>
          <a:ln>
            <a:noFill/>
          </a:ln>
        </p:spPr>
        <p:txBody>
          <a:bodyPr spcFirstLastPara="1" wrap="square" lIns="91425" tIns="0" rIns="91425" bIns="0" anchor="t" anchorCtr="0">
            <a:normAutofit/>
          </a:bodyPr>
          <a:lstStyle>
            <a:lvl1pPr marL="457200" lvl="0" indent="-342900" algn="l">
              <a:lnSpc>
                <a:spcPct val="100000"/>
              </a:lnSpc>
              <a:spcBef>
                <a:spcPts val="1500"/>
              </a:spcBef>
              <a:spcAft>
                <a:spcPts val="0"/>
              </a:spcAft>
              <a:buClr>
                <a:schemeClr val="accent6"/>
              </a:buClr>
              <a:buSzPts val="1800"/>
              <a:buChar char="•"/>
              <a:defRPr sz="2700"/>
            </a:lvl1pPr>
            <a:lvl2pPr marL="914400" lvl="1" indent="-342900" algn="l">
              <a:lnSpc>
                <a:spcPct val="100000"/>
              </a:lnSpc>
              <a:spcBef>
                <a:spcPts val="1500"/>
              </a:spcBef>
              <a:spcAft>
                <a:spcPts val="0"/>
              </a:spcAft>
              <a:buClr>
                <a:schemeClr val="accent6"/>
              </a:buClr>
              <a:buSzPts val="1800"/>
              <a:buChar char="•"/>
              <a:defRPr sz="2700"/>
            </a:lvl2pPr>
            <a:lvl3pPr marL="1371600" lvl="2" indent="-342900" algn="l">
              <a:lnSpc>
                <a:spcPct val="100000"/>
              </a:lnSpc>
              <a:spcBef>
                <a:spcPts val="1500"/>
              </a:spcBef>
              <a:spcAft>
                <a:spcPts val="0"/>
              </a:spcAft>
              <a:buClr>
                <a:schemeClr val="accent6"/>
              </a:buClr>
              <a:buSzPts val="1800"/>
              <a:buChar char="•"/>
              <a:defRPr sz="2700"/>
            </a:lvl3pPr>
            <a:lvl4pPr marL="1828800" lvl="3" indent="-342900" algn="l">
              <a:lnSpc>
                <a:spcPct val="100000"/>
              </a:lnSpc>
              <a:spcBef>
                <a:spcPts val="1500"/>
              </a:spcBef>
              <a:spcAft>
                <a:spcPts val="0"/>
              </a:spcAft>
              <a:buClr>
                <a:schemeClr val="accent6"/>
              </a:buClr>
              <a:buSzPts val="1800"/>
              <a:buChar char="•"/>
              <a:defRPr sz="2700"/>
            </a:lvl4pPr>
            <a:lvl5pPr marL="2286000" lvl="4" indent="-342900" algn="l">
              <a:lnSpc>
                <a:spcPct val="100000"/>
              </a:lnSpc>
              <a:spcBef>
                <a:spcPts val="1500"/>
              </a:spcBef>
              <a:spcAft>
                <a:spcPts val="0"/>
              </a:spcAft>
              <a:buClr>
                <a:schemeClr val="accent6"/>
              </a:buClr>
              <a:buSzPts val="1800"/>
              <a:buChar char="•"/>
              <a:defRPr sz="2700"/>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3" name="Google Shape;93;p36"/>
          <p:cNvSpPr txBox="1">
            <a:spLocks noGrp="1"/>
          </p:cNvSpPr>
          <p:nvPr>
            <p:ph type="sldNum" idx="12"/>
          </p:nvPr>
        </p:nvSpPr>
        <p:spPr>
          <a:xfrm>
            <a:off x="15537656" y="685799"/>
            <a:ext cx="1601384" cy="707234"/>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1pPr>
            <a:lvl2pPr marL="0" marR="0" lvl="1"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2pPr>
            <a:lvl3pPr marL="0" marR="0" lvl="2"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3pPr>
            <a:lvl4pPr marL="0" marR="0" lvl="3"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4pPr>
            <a:lvl5pPr marL="0" marR="0" lvl="4"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5pPr>
            <a:lvl6pPr marL="0" marR="0" lvl="5"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6pPr>
            <a:lvl7pPr marL="0" marR="0" lvl="6"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7pPr>
            <a:lvl8pPr marL="0" marR="0" lvl="7"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8pPr>
            <a:lvl9pPr marL="0" marR="0" lvl="8" indent="0" algn="r">
              <a:lnSpc>
                <a:spcPct val="100000"/>
              </a:lnSpc>
              <a:spcBef>
                <a:spcPts val="0"/>
              </a:spcBef>
              <a:spcAft>
                <a:spcPts val="0"/>
              </a:spcAft>
              <a:buClr>
                <a:srgbClr val="000000"/>
              </a:buClr>
              <a:buSzPts val="2400"/>
              <a:buFont typeface="Arial"/>
              <a:buNone/>
              <a:defRPr sz="2400" b="0" i="0" u="none" strike="noStrike" cap="none">
                <a:solidFill>
                  <a:schemeClr val="accent6"/>
                </a:solidFill>
                <a:latin typeface="Arial Black"/>
                <a:ea typeface="Arial Black"/>
                <a:cs typeface="Arial Black"/>
                <a:sym typeface="Arial Black"/>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4"/>
        <p:cNvGrpSpPr/>
        <p:nvPr/>
      </p:nvGrpSpPr>
      <p:grpSpPr>
        <a:xfrm>
          <a:off x="0" y="0"/>
          <a:ext cx="0" cy="0"/>
          <a:chOff x="0" y="0"/>
          <a:chExt cx="0" cy="0"/>
        </a:xfrm>
      </p:grpSpPr>
      <p:sp>
        <p:nvSpPr>
          <p:cNvPr id="95" name="Google Shape;95;p8"/>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8"/>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97" name="Google Shape;97;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0"/>
        <p:cNvGrpSpPr/>
        <p:nvPr/>
      </p:nvGrpSpPr>
      <p:grpSpPr>
        <a:xfrm>
          <a:off x="0" y="0"/>
          <a:ext cx="0" cy="0"/>
          <a:chOff x="0" y="0"/>
          <a:chExt cx="0" cy="0"/>
        </a:xfrm>
      </p:grpSpPr>
      <p:sp>
        <p:nvSpPr>
          <p:cNvPr id="101" name="Google Shape;101;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9"/>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03" name="Google Shape;103;p9"/>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104" name="Google Shape;104;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7"/>
        <p:cNvGrpSpPr/>
        <p:nvPr/>
      </p:nvGrpSpPr>
      <p:grpSpPr>
        <a:xfrm>
          <a:off x="0" y="0"/>
          <a:ext cx="0" cy="0"/>
          <a:chOff x="0" y="0"/>
          <a:chExt cx="0" cy="0"/>
        </a:xfrm>
      </p:grpSpPr>
      <p:sp>
        <p:nvSpPr>
          <p:cNvPr id="108" name="Google Shape;108;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10"/>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110" name="Google Shape;110;p10"/>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111" name="Google Shape;111;p10"/>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112" name="Google Shape;112;p10"/>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113" name="Google Shape;113;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6"/>
        <p:cNvGrpSpPr/>
        <p:nvPr/>
      </p:nvGrpSpPr>
      <p:grpSpPr>
        <a:xfrm>
          <a:off x="0" y="0"/>
          <a:ext cx="0" cy="0"/>
          <a:chOff x="0" y="0"/>
          <a:chExt cx="0" cy="0"/>
        </a:xfrm>
      </p:grpSpPr>
      <p:sp>
        <p:nvSpPr>
          <p:cNvPr id="117" name="Google Shape;117;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21"/>
        <p:cNvGrpSpPr/>
        <p:nvPr/>
      </p:nvGrpSpPr>
      <p:grpSpPr>
        <a:xfrm>
          <a:off x="0" y="0"/>
          <a:ext cx="0" cy="0"/>
          <a:chOff x="0" y="0"/>
          <a:chExt cx="0" cy="0"/>
        </a:xfrm>
      </p:grpSpPr>
      <p:sp>
        <p:nvSpPr>
          <p:cNvPr id="122" name="Google Shape;122;p13"/>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13"/>
          <p:cNvSpPr>
            <a:spLocks noGrp="1"/>
          </p:cNvSpPr>
          <p:nvPr>
            <p:ph type="pic" idx="2"/>
          </p:nvPr>
        </p:nvSpPr>
        <p:spPr>
          <a:xfrm>
            <a:off x="1792288" y="612775"/>
            <a:ext cx="5486400" cy="4114800"/>
          </a:xfrm>
          <a:prstGeom prst="rect">
            <a:avLst/>
          </a:prstGeom>
          <a:noFill/>
          <a:ln>
            <a:noFill/>
          </a:ln>
        </p:spPr>
      </p:sp>
      <p:sp>
        <p:nvSpPr>
          <p:cNvPr id="124" name="Google Shape;124;p13"/>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125" name="Google Shape;125;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28"/>
        <p:cNvGrpSpPr/>
        <p:nvPr/>
      </p:nvGrpSpPr>
      <p:grpSpPr>
        <a:xfrm>
          <a:off x="0" y="0"/>
          <a:ext cx="0" cy="0"/>
          <a:chOff x="0" y="0"/>
          <a:chExt cx="0" cy="0"/>
        </a:xfrm>
      </p:grpSpPr>
      <p:sp>
        <p:nvSpPr>
          <p:cNvPr id="129" name="Google Shape;129;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14"/>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1" name="Google Shape;131;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6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6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6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6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6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4"/>
        <p:cNvGrpSpPr/>
        <p:nvPr/>
      </p:nvGrpSpPr>
      <p:grpSpPr>
        <a:xfrm>
          <a:off x="0" y="0"/>
          <a:ext cx="0" cy="0"/>
          <a:chOff x="0" y="0"/>
          <a:chExt cx="0" cy="0"/>
        </a:xfrm>
      </p:grpSpPr>
      <p:sp>
        <p:nvSpPr>
          <p:cNvPr id="135" name="Google Shape;135;p15"/>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7" name="Google Shape;137;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6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6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6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6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6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69"/>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69"/>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6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7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70"/>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70"/>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7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7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1"/>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73"/>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73"/>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73"/>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7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7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74"/>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74"/>
          <p:cNvSpPr>
            <a:spLocks noGrp="1"/>
          </p:cNvSpPr>
          <p:nvPr>
            <p:ph type="pic" idx="2"/>
          </p:nvPr>
        </p:nvSpPr>
        <p:spPr>
          <a:xfrm>
            <a:off x="1792288" y="612775"/>
            <a:ext cx="5486400" cy="4114800"/>
          </a:xfrm>
          <a:prstGeom prst="rect">
            <a:avLst/>
          </a:prstGeom>
          <a:noFill/>
          <a:ln>
            <a:noFill/>
          </a:ln>
        </p:spPr>
      </p:sp>
      <p:sp>
        <p:nvSpPr>
          <p:cNvPr id="64" name="Google Shape;64;p74"/>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7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7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7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6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6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6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6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6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 name="Google Shape;82;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3" name="Google Shape;83;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5.jp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3.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grpSp>
        <p:nvGrpSpPr>
          <p:cNvPr id="144" name="Google Shape;144;p6"/>
          <p:cNvGrpSpPr/>
          <p:nvPr/>
        </p:nvGrpSpPr>
        <p:grpSpPr>
          <a:xfrm>
            <a:off x="-3434404" y="-2424537"/>
            <a:ext cx="22827326" cy="3667449"/>
            <a:chOff x="0" y="0"/>
            <a:chExt cx="5660972" cy="909494"/>
          </a:xfrm>
        </p:grpSpPr>
        <p:sp>
          <p:nvSpPr>
            <p:cNvPr id="145" name="Google Shape;145;p6"/>
            <p:cNvSpPr/>
            <p:nvPr/>
          </p:nvSpPr>
          <p:spPr>
            <a:xfrm>
              <a:off x="0" y="0"/>
              <a:ext cx="5660972" cy="909494"/>
            </a:xfrm>
            <a:custGeom>
              <a:avLst/>
              <a:gdLst/>
              <a:ahLst/>
              <a:cxnLst/>
              <a:rect l="l" t="t" r="r" b="b"/>
              <a:pathLst>
                <a:path w="5660972" h="909494" extrusionOk="0">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sp>
        <p:sp>
          <p:nvSpPr>
            <p:cNvPr id="146" name="Google Shape;146;p6"/>
            <p:cNvSpPr txBox="1"/>
            <p:nvPr/>
          </p:nvSpPr>
          <p:spPr>
            <a:xfrm>
              <a:off x="63500" y="6350"/>
              <a:ext cx="5533971" cy="839644"/>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147" name="Google Shape;147;p6"/>
          <p:cNvSpPr/>
          <p:nvPr/>
        </p:nvSpPr>
        <p:spPr>
          <a:xfrm rot="-9425734">
            <a:off x="8385002" y="475598"/>
            <a:ext cx="8761718" cy="8957147"/>
          </a:xfrm>
          <a:custGeom>
            <a:avLst/>
            <a:gdLst/>
            <a:ahLst/>
            <a:cxnLst/>
            <a:rect l="l" t="t" r="r" b="b"/>
            <a:pathLst>
              <a:path w="8761717" h="8957146" extrusionOk="0">
                <a:moveTo>
                  <a:pt x="0" y="0"/>
                </a:moveTo>
                <a:lnTo>
                  <a:pt x="8761717" y="0"/>
                </a:lnTo>
                <a:lnTo>
                  <a:pt x="8761717" y="8957145"/>
                </a:lnTo>
                <a:lnTo>
                  <a:pt x="0" y="8957145"/>
                </a:lnTo>
                <a:lnTo>
                  <a:pt x="0" y="0"/>
                </a:lnTo>
                <a:close/>
              </a:path>
            </a:pathLst>
          </a:custGeom>
          <a:blipFill rotWithShape="1">
            <a:blip r:embed="rId3">
              <a:alphaModFix amt="10999"/>
            </a:blip>
            <a:stretch>
              <a:fillRect/>
            </a:stretch>
          </a:blipFill>
          <a:ln>
            <a:noFill/>
          </a:ln>
        </p:spPr>
      </p:sp>
      <p:sp>
        <p:nvSpPr>
          <p:cNvPr id="148" name="Google Shape;148;p6"/>
          <p:cNvSpPr/>
          <p:nvPr/>
        </p:nvSpPr>
        <p:spPr>
          <a:xfrm rot="4876606">
            <a:off x="-2631016" y="7726571"/>
            <a:ext cx="4714160" cy="4819308"/>
          </a:xfrm>
          <a:custGeom>
            <a:avLst/>
            <a:gdLst/>
            <a:ahLst/>
            <a:cxnLst/>
            <a:rect l="l" t="t" r="r" b="b"/>
            <a:pathLst>
              <a:path w="4714159" h="4819308" extrusionOk="0">
                <a:moveTo>
                  <a:pt x="0" y="0"/>
                </a:moveTo>
                <a:lnTo>
                  <a:pt x="4714159" y="0"/>
                </a:lnTo>
                <a:lnTo>
                  <a:pt x="4714159" y="4819308"/>
                </a:lnTo>
                <a:lnTo>
                  <a:pt x="0" y="4819308"/>
                </a:lnTo>
                <a:lnTo>
                  <a:pt x="0" y="0"/>
                </a:lnTo>
                <a:close/>
              </a:path>
            </a:pathLst>
          </a:custGeom>
          <a:blipFill rotWithShape="1">
            <a:blip r:embed="rId3">
              <a:alphaModFix amt="19999"/>
            </a:blip>
            <a:stretch>
              <a:fillRect/>
            </a:stretch>
          </a:blipFill>
          <a:ln>
            <a:noFill/>
          </a:ln>
        </p:spPr>
      </p:sp>
      <p:sp>
        <p:nvSpPr>
          <p:cNvPr id="149" name="Google Shape;149;p6"/>
          <p:cNvSpPr/>
          <p:nvPr/>
        </p:nvSpPr>
        <p:spPr>
          <a:xfrm>
            <a:off x="11857222" y="1719909"/>
            <a:ext cx="4955369" cy="7132071"/>
          </a:xfrm>
          <a:custGeom>
            <a:avLst/>
            <a:gdLst/>
            <a:ahLst/>
            <a:cxnLst/>
            <a:rect l="l" t="t" r="r" b="b"/>
            <a:pathLst>
              <a:path w="4955368" h="7132071" extrusionOk="0">
                <a:moveTo>
                  <a:pt x="0" y="0"/>
                </a:moveTo>
                <a:lnTo>
                  <a:pt x="4955368" y="0"/>
                </a:lnTo>
                <a:lnTo>
                  <a:pt x="4955368" y="7132071"/>
                </a:lnTo>
                <a:lnTo>
                  <a:pt x="0" y="7132071"/>
                </a:lnTo>
                <a:lnTo>
                  <a:pt x="0" y="0"/>
                </a:lnTo>
                <a:close/>
              </a:path>
            </a:pathLst>
          </a:custGeom>
          <a:blipFill rotWithShape="1">
            <a:blip r:embed="rId4">
              <a:alphaModFix/>
            </a:blip>
            <a:stretch>
              <a:fillRect t="-26033" b="-24589"/>
            </a:stretch>
          </a:blipFill>
          <a:ln>
            <a:noFill/>
          </a:ln>
        </p:spPr>
      </p:sp>
      <p:grpSp>
        <p:nvGrpSpPr>
          <p:cNvPr id="150" name="Google Shape;150;p6"/>
          <p:cNvGrpSpPr/>
          <p:nvPr/>
        </p:nvGrpSpPr>
        <p:grpSpPr>
          <a:xfrm>
            <a:off x="-955071" y="9490985"/>
            <a:ext cx="20770739" cy="2231372"/>
            <a:chOff x="0" y="0"/>
            <a:chExt cx="9609927" cy="1032381"/>
          </a:xfrm>
        </p:grpSpPr>
        <p:sp>
          <p:nvSpPr>
            <p:cNvPr id="151" name="Google Shape;151;p6"/>
            <p:cNvSpPr/>
            <p:nvPr/>
          </p:nvSpPr>
          <p:spPr>
            <a:xfrm>
              <a:off x="0" y="0"/>
              <a:ext cx="9609927" cy="1032381"/>
            </a:xfrm>
            <a:custGeom>
              <a:avLst/>
              <a:gdLst/>
              <a:ahLst/>
              <a:cxnLst/>
              <a:rect l="l" t="t" r="r" b="b"/>
              <a:pathLst>
                <a:path w="9609927" h="1032381" extrusionOk="0">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sp>
        <p:sp>
          <p:nvSpPr>
            <p:cNvPr id="152" name="Google Shape;152;p6"/>
            <p:cNvSpPr txBox="1"/>
            <p:nvPr/>
          </p:nvSpPr>
          <p:spPr>
            <a:xfrm>
              <a:off x="63500" y="6350"/>
              <a:ext cx="9482927" cy="962531"/>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153" name="Google Shape;153;p6"/>
          <p:cNvSpPr/>
          <p:nvPr/>
        </p:nvSpPr>
        <p:spPr>
          <a:xfrm>
            <a:off x="5159286" y="1719909"/>
            <a:ext cx="1959027" cy="1583916"/>
          </a:xfrm>
          <a:custGeom>
            <a:avLst/>
            <a:gdLst/>
            <a:ahLst/>
            <a:cxnLst/>
            <a:rect l="l" t="t" r="r" b="b"/>
            <a:pathLst>
              <a:path w="1959027" h="1625393" extrusionOk="0">
                <a:moveTo>
                  <a:pt x="0" y="0"/>
                </a:moveTo>
                <a:lnTo>
                  <a:pt x="1959027" y="0"/>
                </a:lnTo>
                <a:lnTo>
                  <a:pt x="1959027" y="1625394"/>
                </a:lnTo>
                <a:lnTo>
                  <a:pt x="0" y="1625394"/>
                </a:lnTo>
                <a:lnTo>
                  <a:pt x="0" y="0"/>
                </a:lnTo>
                <a:close/>
              </a:path>
            </a:pathLst>
          </a:custGeom>
          <a:blipFill rotWithShape="1">
            <a:blip r:embed="rId5">
              <a:alphaModFix/>
            </a:blip>
            <a:stretch>
              <a:fillRect/>
            </a:stretch>
          </a:blipFill>
          <a:ln>
            <a:noFill/>
          </a:ln>
        </p:spPr>
      </p:sp>
      <p:sp>
        <p:nvSpPr>
          <p:cNvPr id="154" name="Google Shape;154;p6"/>
          <p:cNvSpPr txBox="1"/>
          <p:nvPr/>
        </p:nvSpPr>
        <p:spPr>
          <a:xfrm>
            <a:off x="438306" y="3676634"/>
            <a:ext cx="11130842" cy="6258445"/>
          </a:xfrm>
          <a:prstGeom prst="rect">
            <a:avLst/>
          </a:prstGeom>
          <a:noFill/>
          <a:ln>
            <a:noFill/>
          </a:ln>
        </p:spPr>
        <p:txBody>
          <a:bodyPr spcFirstLastPara="1" wrap="square" lIns="0" tIns="0" rIns="0" bIns="0" anchor="t" anchorCtr="0">
            <a:spAutoFit/>
          </a:bodyPr>
          <a:lstStyle/>
          <a:p>
            <a:pPr marL="0" marR="0" lvl="0" indent="0" algn="ctr" rtl="0">
              <a:lnSpc>
                <a:spcPct val="94993"/>
              </a:lnSpc>
              <a:spcBef>
                <a:spcPts val="0"/>
              </a:spcBef>
              <a:spcAft>
                <a:spcPts val="0"/>
              </a:spcAft>
              <a:buClr>
                <a:srgbClr val="000000"/>
              </a:buClr>
              <a:buSzPts val="4800"/>
              <a:buFont typeface="Arial"/>
              <a:buNone/>
            </a:pPr>
            <a:r>
              <a:rPr lang="en-US" sz="4800" b="1" i="0" u="none" strike="noStrike" cap="none">
                <a:solidFill>
                  <a:srgbClr val="462DD4"/>
                </a:solidFill>
                <a:latin typeface="Arial"/>
                <a:ea typeface="Arial"/>
                <a:cs typeface="Arial"/>
                <a:sym typeface="Arial"/>
              </a:rPr>
              <a:t>TRAINING OF CORE TRAINERS FOR CPG MANAGEMENT OF BIPOLAR DISORDER (SECOND EDITION)</a:t>
            </a:r>
            <a:endParaRPr/>
          </a:p>
          <a:p>
            <a:pPr marL="0" marR="0" lvl="0" indent="0" algn="ctr" rtl="0">
              <a:lnSpc>
                <a:spcPct val="94993"/>
              </a:lnSpc>
              <a:spcBef>
                <a:spcPts val="0"/>
              </a:spcBef>
              <a:spcAft>
                <a:spcPts val="0"/>
              </a:spcAft>
              <a:buClr>
                <a:srgbClr val="462DD4"/>
              </a:buClr>
              <a:buSzPts val="3300"/>
              <a:buFont typeface="Arial"/>
              <a:buNone/>
            </a:pPr>
            <a:r>
              <a:rPr lang="en-US" sz="3600" b="1" i="0" u="none" strike="noStrike" cap="none">
                <a:solidFill>
                  <a:srgbClr val="462DD4"/>
                </a:solidFill>
                <a:latin typeface="Arial"/>
                <a:ea typeface="Arial"/>
                <a:cs typeface="Arial"/>
                <a:sym typeface="Arial"/>
              </a:rPr>
              <a:t>SPECIAL POPULATION </a:t>
            </a:r>
            <a:endParaRPr/>
          </a:p>
          <a:p>
            <a:pPr marL="0" marR="0" lvl="0" indent="0" algn="ctr" rtl="0">
              <a:lnSpc>
                <a:spcPct val="94993"/>
              </a:lnSpc>
              <a:spcBef>
                <a:spcPts val="0"/>
              </a:spcBef>
              <a:spcAft>
                <a:spcPts val="0"/>
              </a:spcAft>
              <a:buClr>
                <a:srgbClr val="000000"/>
              </a:buClr>
              <a:buSzPts val="3300"/>
              <a:buFont typeface="Arial"/>
              <a:buNone/>
            </a:pPr>
            <a:r>
              <a:rPr lang="en-US" sz="3200" b="1" i="0" u="none" strike="noStrike" cap="none">
                <a:solidFill>
                  <a:srgbClr val="000000"/>
                </a:solidFill>
                <a:latin typeface="Arial"/>
                <a:ea typeface="Arial"/>
                <a:cs typeface="Arial"/>
                <a:sym typeface="Arial"/>
              </a:rPr>
              <a:t>Dr Aishah Siddiqah Alimuddin</a:t>
            </a:r>
            <a:endParaRPr sz="32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000"/>
              <a:buFont typeface="Arial"/>
              <a:buNone/>
            </a:pPr>
            <a:r>
              <a:rPr lang="en-US" sz="3000" b="0" i="0" u="none" strike="noStrike" cap="none">
                <a:solidFill>
                  <a:srgbClr val="000000"/>
                </a:solidFill>
                <a:latin typeface="Arial"/>
                <a:ea typeface="Arial"/>
                <a:cs typeface="Arial"/>
                <a:sym typeface="Arial"/>
              </a:rPr>
              <a:t>Medical lecturer &amp; Psychiatrist</a:t>
            </a:r>
            <a:endParaRPr/>
          </a:p>
          <a:p>
            <a:pPr marL="0" marR="0" lvl="0" indent="0" algn="ctr" rtl="0">
              <a:lnSpc>
                <a:spcPct val="100000"/>
              </a:lnSpc>
              <a:spcBef>
                <a:spcPts val="0"/>
              </a:spcBef>
              <a:spcAft>
                <a:spcPts val="0"/>
              </a:spcAft>
              <a:buClr>
                <a:srgbClr val="000000"/>
              </a:buClr>
              <a:buSzPts val="3000"/>
              <a:buFont typeface="Arial"/>
              <a:buNone/>
            </a:pPr>
            <a:r>
              <a:rPr lang="en-US" sz="3000" b="0" i="0" u="none" strike="noStrike" cap="none">
                <a:solidFill>
                  <a:srgbClr val="000000"/>
                </a:solidFill>
                <a:latin typeface="Arial"/>
                <a:ea typeface="Arial"/>
                <a:cs typeface="Arial"/>
                <a:sym typeface="Arial"/>
              </a:rPr>
              <a:t>Universiti Putra Malaysia</a:t>
            </a:r>
            <a:endParaRPr/>
          </a:p>
          <a:p>
            <a:pPr marL="0" marR="0" lvl="0" indent="0" algn="ctr" rtl="0">
              <a:lnSpc>
                <a:spcPct val="100000"/>
              </a:lnSpc>
              <a:spcBef>
                <a:spcPts val="0"/>
              </a:spcBef>
              <a:spcAft>
                <a:spcPts val="0"/>
              </a:spcAft>
              <a:buClr>
                <a:srgbClr val="000000"/>
              </a:buClr>
              <a:buSzPts val="3300"/>
              <a:buFont typeface="Arial"/>
              <a:buNone/>
            </a:pPr>
            <a:r>
              <a:rPr lang="en-US" sz="2800" b="0" i="0" u="none" strike="noStrike" cap="none">
                <a:solidFill>
                  <a:srgbClr val="000000"/>
                </a:solidFill>
                <a:latin typeface="Arial"/>
                <a:ea typeface="Arial"/>
                <a:cs typeface="Arial"/>
                <a:sym typeface="Arial"/>
              </a:rPr>
              <a:t>&amp;</a:t>
            </a:r>
            <a:endParaRPr/>
          </a:p>
          <a:p>
            <a:pPr marL="0" marR="0" lvl="1" indent="0" algn="ctr"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Dr. Yoong Mei Theng </a:t>
            </a:r>
            <a:endParaRPr sz="3200" b="1" i="0" u="none" strike="noStrike" cap="none">
              <a:solidFill>
                <a:srgbClr val="000000"/>
              </a:solidFill>
              <a:latin typeface="Arial"/>
              <a:ea typeface="Arial"/>
              <a:cs typeface="Arial"/>
              <a:sym typeface="Arial"/>
            </a:endParaRPr>
          </a:p>
          <a:p>
            <a:pPr marL="0" marR="0" lvl="1" indent="0" algn="ctr" rtl="0">
              <a:lnSpc>
                <a:spcPct val="100000"/>
              </a:lnSpc>
              <a:spcBef>
                <a:spcPts val="0"/>
              </a:spcBef>
              <a:spcAft>
                <a:spcPts val="0"/>
              </a:spcAft>
              <a:buNone/>
            </a:pPr>
            <a:r>
              <a:rPr lang="en-US" sz="3200" b="0" i="0" u="none" strike="noStrike" cap="none">
                <a:solidFill>
                  <a:srgbClr val="000000"/>
                </a:solidFill>
                <a:latin typeface="Arial"/>
                <a:ea typeface="Arial"/>
                <a:cs typeface="Arial"/>
                <a:sym typeface="Arial"/>
              </a:rPr>
              <a:t>Psychiatrist, Hospital Putrajaya</a:t>
            </a:r>
            <a:endParaRPr sz="3200" b="0" i="0" u="none" strike="noStrike" cap="none">
              <a:solidFill>
                <a:srgbClr val="000000"/>
              </a:solidFill>
              <a:latin typeface="Arial"/>
              <a:ea typeface="Arial"/>
              <a:cs typeface="Arial"/>
              <a:sym typeface="Arial"/>
            </a:endParaRPr>
          </a:p>
          <a:p>
            <a:pPr marL="0" marR="0" lvl="0" indent="0" algn="ctr" rtl="0">
              <a:lnSpc>
                <a:spcPct val="108471"/>
              </a:lnSpc>
              <a:spcBef>
                <a:spcPts val="0"/>
              </a:spcBef>
              <a:spcAft>
                <a:spcPts val="0"/>
              </a:spcAft>
              <a:buClr>
                <a:srgbClr val="000000"/>
              </a:buClr>
              <a:buSzPts val="4934"/>
              <a:buFont typeface="Arial"/>
              <a:buNone/>
            </a:pPr>
            <a:endParaRPr sz="4934" b="1" i="0" u="none" strike="noStrike" cap="none">
              <a:solidFill>
                <a:srgbClr val="462DD4"/>
              </a:solidFill>
              <a:latin typeface="Poppins"/>
              <a:ea typeface="Poppins"/>
              <a:cs typeface="Poppins"/>
              <a:sym typeface="Poppins"/>
            </a:endParaRPr>
          </a:p>
        </p:txBody>
      </p:sp>
      <p:sp>
        <p:nvSpPr>
          <p:cNvPr id="155" name="Google Shape;155;p6"/>
          <p:cNvSpPr txBox="1">
            <a:spLocks noGrp="1"/>
          </p:cNvSpPr>
          <p:nvPr>
            <p:ph type="sldNum" idx="12"/>
          </p:nvPr>
        </p:nvSpPr>
        <p:spPr>
          <a:xfrm>
            <a:off x="15842343" y="318407"/>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None/>
            </a:pPr>
            <a:fld id="{00000000-1234-1234-1234-123412341234}" type="slidenum">
              <a:rPr lang="en-US"/>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1"/>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08" name="Google Shape;308;p21"/>
          <p:cNvGrpSpPr/>
          <p:nvPr/>
        </p:nvGrpSpPr>
        <p:grpSpPr>
          <a:xfrm>
            <a:off x="-1139176" y="9673702"/>
            <a:ext cx="12831319" cy="1832372"/>
            <a:chOff x="0" y="0"/>
            <a:chExt cx="3379442" cy="482600"/>
          </a:xfrm>
        </p:grpSpPr>
        <p:sp>
          <p:nvSpPr>
            <p:cNvPr id="309" name="Google Shape;309;p21"/>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0" name="Google Shape;310;p21"/>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11" name="Google Shape;311;p21"/>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21"/>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21"/>
          <p:cNvSpPr txBox="1"/>
          <p:nvPr/>
        </p:nvSpPr>
        <p:spPr>
          <a:xfrm>
            <a:off x="3366053" y="541211"/>
            <a:ext cx="14670155" cy="881739"/>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MOOD STABILISERS IN PREGNANCY</a:t>
            </a:r>
            <a:endParaRPr sz="5400" b="0" i="0" u="none" strike="noStrike" cap="none">
              <a:solidFill>
                <a:schemeClr val="dk1"/>
              </a:solidFill>
              <a:latin typeface="Arial"/>
              <a:ea typeface="Arial"/>
              <a:cs typeface="Arial"/>
              <a:sym typeface="Arial"/>
            </a:endParaRPr>
          </a:p>
        </p:txBody>
      </p:sp>
      <p:sp>
        <p:nvSpPr>
          <p:cNvPr id="314" name="Google Shape;314;p21"/>
          <p:cNvSpPr txBox="1"/>
          <p:nvPr/>
        </p:nvSpPr>
        <p:spPr>
          <a:xfrm>
            <a:off x="2787829" y="1447060"/>
            <a:ext cx="14034051" cy="7108059"/>
          </a:xfrm>
          <a:prstGeom prst="rect">
            <a:avLst/>
          </a:prstGeom>
          <a:noFill/>
          <a:ln>
            <a:noFill/>
          </a:ln>
        </p:spPr>
        <p:txBody>
          <a:bodyPr spcFirstLastPara="1" wrap="square" lIns="91425" tIns="45700" rIns="91425" bIns="45700" anchor="t" anchorCtr="0">
            <a:spAutoFit/>
          </a:bodyPr>
          <a:lstStyle/>
          <a:p>
            <a:pPr marL="681228" marR="0" lvl="1" indent="-342900" algn="just" rtl="0">
              <a:lnSpc>
                <a:spcPct val="107000"/>
              </a:lnSpc>
              <a:spcBef>
                <a:spcPts val="0"/>
              </a:spcBef>
              <a:spcAft>
                <a:spcPts val="0"/>
              </a:spcAft>
              <a:buClr>
                <a:schemeClr val="accent6"/>
              </a:buClr>
              <a:buSzPts val="1000"/>
              <a:buFont typeface="Noto Sans Symbols"/>
              <a:buChar char="∙"/>
            </a:pPr>
            <a:r>
              <a:rPr lang="en-US" sz="3200" b="0" i="0" u="sng" strike="noStrike" cap="none">
                <a:solidFill>
                  <a:srgbClr val="000000"/>
                </a:solidFill>
                <a:latin typeface="Arial "/>
                <a:ea typeface="Arial "/>
                <a:cs typeface="Arial "/>
                <a:sym typeface="Arial "/>
              </a:rPr>
              <a:t>Valproate and carbamazepine </a:t>
            </a:r>
            <a:r>
              <a:rPr lang="en-US" sz="3200" b="0" i="0" u="none" strike="noStrike" cap="none">
                <a:solidFill>
                  <a:srgbClr val="000000"/>
                </a:solidFill>
                <a:latin typeface="Arial "/>
                <a:ea typeface="Arial "/>
                <a:cs typeface="Arial "/>
                <a:sym typeface="Arial "/>
              </a:rPr>
              <a:t>were classified by the FDA as drugs contraindicated during pregnancy with the following adverse outcomes.</a:t>
            </a:r>
            <a:r>
              <a:rPr lang="en-US" sz="3200" b="0" i="0" u="none" strike="noStrike" cap="none" baseline="30000">
                <a:solidFill>
                  <a:srgbClr val="000000"/>
                </a:solidFill>
                <a:latin typeface="Arial "/>
                <a:ea typeface="Arial "/>
                <a:cs typeface="Arial "/>
                <a:sym typeface="Arial "/>
              </a:rPr>
              <a:t>110</a:t>
            </a:r>
            <a:endParaRPr sz="1400" b="0" i="0" u="none" strike="noStrike" cap="none" baseline="30000">
              <a:solidFill>
                <a:srgbClr val="000000"/>
              </a:solidFill>
              <a:latin typeface="Arial"/>
              <a:ea typeface="Arial"/>
              <a:cs typeface="Arial"/>
              <a:sym typeface="Arial"/>
            </a:endParaRPr>
          </a:p>
          <a:p>
            <a:pPr marL="1371600" marR="0" lvl="2" indent="-457200" algn="just" rtl="0">
              <a:lnSpc>
                <a:spcPct val="107000"/>
              </a:lnSpc>
              <a:spcBef>
                <a:spcPts val="1800"/>
              </a:spcBef>
              <a:spcAft>
                <a:spcPts val="0"/>
              </a:spcAft>
              <a:buClr>
                <a:schemeClr val="dk1"/>
              </a:buClr>
              <a:buSzPts val="1120"/>
              <a:buFont typeface="Arial"/>
              <a:buChar char="•"/>
            </a:pPr>
            <a:r>
              <a:rPr lang="en-US" sz="3200" b="0" i="0" u="sng" strike="noStrike" cap="none">
                <a:solidFill>
                  <a:srgbClr val="000000"/>
                </a:solidFill>
                <a:latin typeface="Arial "/>
                <a:ea typeface="Arial "/>
                <a:cs typeface="Arial "/>
                <a:sym typeface="Arial "/>
              </a:rPr>
              <a:t>Valproate</a:t>
            </a:r>
            <a:r>
              <a:rPr lang="en-US" sz="3200" b="0" i="0" u="none" strike="noStrike" cap="none">
                <a:solidFill>
                  <a:srgbClr val="000000"/>
                </a:solidFill>
                <a:latin typeface="Arial "/>
                <a:ea typeface="Arial "/>
                <a:cs typeface="Arial "/>
                <a:sym typeface="Arial "/>
              </a:rPr>
              <a:t> was considered the most teratogenic drug since it had a 1 - 5% rate of foetal abnormalities, particularly neural tube defects, especially with doses over 1,000 mg/day. </a:t>
            </a:r>
            <a:endParaRPr/>
          </a:p>
          <a:p>
            <a:pPr marL="1371600" marR="0" lvl="2" indent="-457200" algn="just" rtl="0">
              <a:lnSpc>
                <a:spcPct val="107000"/>
              </a:lnSpc>
              <a:spcBef>
                <a:spcPts val="1800"/>
              </a:spcBef>
              <a:spcAft>
                <a:spcPts val="0"/>
              </a:spcAft>
              <a:buClr>
                <a:schemeClr val="dk1"/>
              </a:buClr>
              <a:buSzPts val="1120"/>
              <a:buFont typeface="Arial"/>
              <a:buChar char="•"/>
            </a:pPr>
            <a:r>
              <a:rPr lang="en-US" sz="3200" b="0" i="0" u="none" strike="noStrike" cap="none">
                <a:solidFill>
                  <a:srgbClr val="000000"/>
                </a:solidFill>
                <a:latin typeface="Arial "/>
                <a:ea typeface="Arial "/>
                <a:cs typeface="Arial "/>
                <a:sym typeface="Arial "/>
              </a:rPr>
              <a:t>Additionally, children exposed to valproate prenatally showed higher rates of low</a:t>
            </a:r>
            <a:r>
              <a:rPr lang="en-US" sz="3200" b="0" i="0" u="none" strike="noStrike" cap="none">
                <a:solidFill>
                  <a:srgbClr val="040C28"/>
                </a:solidFill>
                <a:latin typeface="Arial "/>
                <a:ea typeface="Arial "/>
                <a:cs typeface="Arial "/>
                <a:sym typeface="Arial "/>
              </a:rPr>
              <a:t> </a:t>
            </a:r>
            <a:r>
              <a:rPr lang="en-US" sz="3200" b="0" i="0" u="none" strike="noStrike" cap="none">
                <a:solidFill>
                  <a:srgbClr val="000000"/>
                </a:solidFill>
                <a:latin typeface="Arial "/>
                <a:ea typeface="Arial "/>
                <a:cs typeface="Arial "/>
                <a:sym typeface="Arial "/>
              </a:rPr>
              <a:t>Intelligence Quotient (IQ), neurodevelopmental deficits, reduced verbal abilities, attention deficit hyperkinetic disorder and autism spectrum disorder. </a:t>
            </a:r>
            <a:endParaRPr sz="1400" b="0" i="0" u="none" strike="noStrike" cap="none">
              <a:solidFill>
                <a:srgbClr val="000000"/>
              </a:solidFill>
              <a:latin typeface="Arial"/>
              <a:ea typeface="Arial"/>
              <a:cs typeface="Arial"/>
              <a:sym typeface="Arial"/>
            </a:endParaRPr>
          </a:p>
          <a:p>
            <a:pPr marL="1371600" marR="0" lvl="2" indent="-457200" algn="just" rtl="0">
              <a:lnSpc>
                <a:spcPct val="107000"/>
              </a:lnSpc>
              <a:spcBef>
                <a:spcPts val="1800"/>
              </a:spcBef>
              <a:spcAft>
                <a:spcPts val="0"/>
              </a:spcAft>
              <a:buClr>
                <a:schemeClr val="dk1"/>
              </a:buClr>
              <a:buSzPts val="1120"/>
              <a:buFont typeface="Arial"/>
              <a:buChar char="•"/>
            </a:pPr>
            <a:r>
              <a:rPr lang="en-US" sz="3200" b="0" i="0" u="sng" strike="noStrike" cap="none">
                <a:solidFill>
                  <a:srgbClr val="000000"/>
                </a:solidFill>
                <a:latin typeface="Arial "/>
                <a:ea typeface="Arial "/>
                <a:cs typeface="Arial "/>
                <a:sym typeface="Arial "/>
              </a:rPr>
              <a:t>Carbamazepine </a:t>
            </a:r>
            <a:r>
              <a:rPr lang="en-US" sz="3200" b="0" i="0" u="none" strike="noStrike" cap="none">
                <a:solidFill>
                  <a:srgbClr val="000000"/>
                </a:solidFill>
                <a:latin typeface="Arial "/>
                <a:ea typeface="Arial "/>
                <a:cs typeface="Arial "/>
                <a:sym typeface="Arial "/>
              </a:rPr>
              <a:t>use was associated with teratogenicity, e.g. neural tube defects, craniofacial abnormalities, etc.</a:t>
            </a:r>
            <a:endParaRPr sz="1400" b="0" i="0" u="none" strike="noStrike" cap="none">
              <a:solidFill>
                <a:srgbClr val="000000"/>
              </a:solidFill>
              <a:latin typeface="Arial"/>
              <a:ea typeface="Arial"/>
              <a:cs typeface="Arial"/>
              <a:sym typeface="Arial"/>
            </a:endParaRPr>
          </a:p>
        </p:txBody>
      </p:sp>
      <p:sp>
        <p:nvSpPr>
          <p:cNvPr id="315" name="Google Shape;315;p21"/>
          <p:cNvSpPr txBox="1"/>
          <p:nvPr/>
        </p:nvSpPr>
        <p:spPr>
          <a:xfrm>
            <a:off x="13800067" y="9553142"/>
            <a:ext cx="6508573"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400" b="0" i="0" u="none" strike="noStrike" cap="none">
              <a:solidFill>
                <a:srgbClr val="000000"/>
              </a:solidFill>
              <a:latin typeface="Arial "/>
              <a:ea typeface="Arial "/>
              <a:cs typeface="Arial "/>
              <a:sym typeface="Arial "/>
            </a:endParaRPr>
          </a:p>
          <a:p>
            <a:pPr marL="0" marR="0" lvl="0" indent="0" algn="l" rtl="0">
              <a:lnSpc>
                <a:spcPct val="100000"/>
              </a:lnSpc>
              <a:spcBef>
                <a:spcPts val="0"/>
              </a:spcBef>
              <a:spcAft>
                <a:spcPts val="0"/>
              </a:spcAft>
              <a:buClr>
                <a:srgbClr val="000000"/>
              </a:buClr>
              <a:buSzPts val="1200"/>
              <a:buFont typeface="Arial"/>
              <a:buNone/>
            </a:pPr>
            <a:r>
              <a:rPr lang="en-US" sz="1400" b="0" i="0" u="none" strike="noStrike" cap="none">
                <a:solidFill>
                  <a:schemeClr val="dk1"/>
                </a:solidFill>
                <a:latin typeface="Arial "/>
                <a:ea typeface="Arial "/>
                <a:cs typeface="Arial "/>
                <a:sym typeface="Arial "/>
              </a:rPr>
              <a:t>110. Giménez A, Pacchiarotti I, Gil J, et al. 2019. </a:t>
            </a:r>
            <a:endParaRPr sz="1400" b="0" i="0" u="none" strike="noStrike" cap="none">
              <a:solidFill>
                <a:srgbClr val="000000"/>
              </a:solidFill>
              <a:latin typeface="Arial"/>
              <a:ea typeface="Arial"/>
              <a:cs typeface="Arial"/>
              <a:sym typeface="Arial"/>
            </a:endParaRPr>
          </a:p>
        </p:txBody>
      </p:sp>
      <p:pic>
        <p:nvPicPr>
          <p:cNvPr id="316" name="Google Shape;316;p21"/>
          <p:cNvPicPr preferRelativeResize="0"/>
          <p:nvPr/>
        </p:nvPicPr>
        <p:blipFill rotWithShape="1">
          <a:blip r:embed="rId5">
            <a:alphaModFix/>
          </a:blip>
          <a:srcRect/>
          <a:stretch/>
        </p:blipFill>
        <p:spPr>
          <a:xfrm>
            <a:off x="3805016" y="8634058"/>
            <a:ext cx="13466313" cy="1039644"/>
          </a:xfrm>
          <a:prstGeom prst="rect">
            <a:avLst/>
          </a:prstGeom>
          <a:noFill/>
          <a:ln>
            <a:noFill/>
          </a:ln>
        </p:spPr>
      </p:pic>
      <p:sp>
        <p:nvSpPr>
          <p:cNvPr id="317" name="Google Shape;317;p21"/>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318" name="Google Shape;318;p21"/>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22"/>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24" name="Google Shape;324;p22"/>
          <p:cNvGrpSpPr/>
          <p:nvPr/>
        </p:nvGrpSpPr>
        <p:grpSpPr>
          <a:xfrm>
            <a:off x="-1139176" y="9673702"/>
            <a:ext cx="12831319" cy="1832372"/>
            <a:chOff x="0" y="0"/>
            <a:chExt cx="3379442" cy="482600"/>
          </a:xfrm>
        </p:grpSpPr>
        <p:sp>
          <p:nvSpPr>
            <p:cNvPr id="325" name="Google Shape;325;p22"/>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p22"/>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27" name="Google Shape;327;p22"/>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p22"/>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22"/>
          <p:cNvSpPr txBox="1"/>
          <p:nvPr/>
        </p:nvSpPr>
        <p:spPr>
          <a:xfrm>
            <a:off x="3366053" y="713373"/>
            <a:ext cx="14670155" cy="881739"/>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ANTIPSYCHOTICS IN PREGNANCY</a:t>
            </a:r>
            <a:endParaRPr sz="5400" b="0" i="0" u="none" strike="noStrike" cap="none">
              <a:solidFill>
                <a:schemeClr val="dk1"/>
              </a:solidFill>
              <a:latin typeface="Arial"/>
              <a:ea typeface="Arial"/>
              <a:cs typeface="Arial"/>
              <a:sym typeface="Arial"/>
            </a:endParaRPr>
          </a:p>
        </p:txBody>
      </p:sp>
      <p:sp>
        <p:nvSpPr>
          <p:cNvPr id="330" name="Google Shape;330;p22"/>
          <p:cNvSpPr txBox="1"/>
          <p:nvPr/>
        </p:nvSpPr>
        <p:spPr>
          <a:xfrm>
            <a:off x="13364308" y="9027373"/>
            <a:ext cx="418157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400" b="0" i="0" u="none" strike="noStrike" cap="none">
              <a:solidFill>
                <a:srgbClr val="000000"/>
              </a:solidFill>
              <a:latin typeface="Arial "/>
              <a:ea typeface="Arial "/>
              <a:cs typeface="Arial "/>
              <a:sym typeface="Arial "/>
            </a:endParaRPr>
          </a:p>
          <a:p>
            <a:pPr marL="0" marR="0" lvl="0" indent="0" algn="l" rtl="0">
              <a:lnSpc>
                <a:spcPct val="100000"/>
              </a:lnSpc>
              <a:spcBef>
                <a:spcPts val="0"/>
              </a:spcBef>
              <a:spcAft>
                <a:spcPts val="0"/>
              </a:spcAft>
              <a:buClr>
                <a:srgbClr val="000000"/>
              </a:buClr>
              <a:buSzPts val="1200"/>
              <a:buFont typeface="Arial"/>
              <a:buNone/>
            </a:pPr>
            <a:r>
              <a:rPr lang="en-US" sz="1400" b="0" i="0" u="none" strike="noStrike" cap="none">
                <a:solidFill>
                  <a:schemeClr val="dk1"/>
                </a:solidFill>
                <a:latin typeface="Arial "/>
                <a:ea typeface="Arial "/>
                <a:cs typeface="Arial "/>
                <a:sym typeface="Arial "/>
              </a:rPr>
              <a:t>39. Malhi GS, Bell E, Bassett D, et al. 2021. </a:t>
            </a:r>
            <a:endParaRPr sz="1400" b="0" i="0" u="none" strike="noStrike" cap="none">
              <a:solidFill>
                <a:srgbClr val="000000"/>
              </a:solidFill>
              <a:latin typeface="Arial"/>
              <a:ea typeface="Arial"/>
              <a:cs typeface="Arial"/>
              <a:sym typeface="Arial"/>
            </a:endParaRPr>
          </a:p>
        </p:txBody>
      </p:sp>
      <p:grpSp>
        <p:nvGrpSpPr>
          <p:cNvPr id="331" name="Google Shape;331;p22"/>
          <p:cNvGrpSpPr/>
          <p:nvPr/>
        </p:nvGrpSpPr>
        <p:grpSpPr>
          <a:xfrm>
            <a:off x="4198448" y="1888854"/>
            <a:ext cx="13034475" cy="6913747"/>
            <a:chOff x="0" y="2308"/>
            <a:chExt cx="6242839" cy="5114975"/>
          </a:xfrm>
        </p:grpSpPr>
        <p:sp>
          <p:nvSpPr>
            <p:cNvPr id="332" name="Google Shape;332;p22"/>
            <p:cNvSpPr/>
            <p:nvPr/>
          </p:nvSpPr>
          <p:spPr>
            <a:xfrm>
              <a:off x="0" y="3089945"/>
              <a:ext cx="6242839" cy="2027338"/>
            </a:xfrm>
            <a:prstGeom prst="rect">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3600" b="0" i="0" u="none" strike="noStrike" cap="none">
                <a:solidFill>
                  <a:srgbClr val="000000"/>
                </a:solidFill>
                <a:latin typeface="Arial"/>
                <a:ea typeface="Arial"/>
                <a:cs typeface="Arial"/>
                <a:sym typeface="Arial"/>
              </a:endParaRPr>
            </a:p>
          </p:txBody>
        </p:sp>
        <p:sp>
          <p:nvSpPr>
            <p:cNvPr id="333" name="Google Shape;333;p22"/>
            <p:cNvSpPr txBox="1"/>
            <p:nvPr/>
          </p:nvSpPr>
          <p:spPr>
            <a:xfrm>
              <a:off x="0" y="3089945"/>
              <a:ext cx="6242839" cy="2027338"/>
            </a:xfrm>
            <a:prstGeom prst="rect">
              <a:avLst/>
            </a:prstGeom>
            <a:noFill/>
            <a:ln>
              <a:noFill/>
            </a:ln>
          </p:spPr>
          <p:txBody>
            <a:bodyPr spcFirstLastPara="1" wrap="square" lIns="128000" tIns="128000" rIns="128000" bIns="128000" anchor="ctr" anchorCtr="0">
              <a:noAutofit/>
            </a:bodyPr>
            <a:lstStyle/>
            <a:p>
              <a:pPr marL="0" marR="0" lvl="0" indent="0" algn="just" rtl="0">
                <a:lnSpc>
                  <a:spcPct val="90000"/>
                </a:lnSpc>
                <a:spcBef>
                  <a:spcPts val="0"/>
                </a:spcBef>
                <a:spcAft>
                  <a:spcPts val="0"/>
                </a:spcAft>
                <a:buClr>
                  <a:schemeClr val="lt1"/>
                </a:buClr>
                <a:buSzPts val="1800"/>
                <a:buFont typeface="EB Garamond"/>
                <a:buNone/>
              </a:pPr>
              <a:r>
                <a:rPr lang="en-US" sz="3600" b="0" i="0" u="none" strike="noStrike" cap="none">
                  <a:solidFill>
                    <a:schemeClr val="lt1"/>
                  </a:solidFill>
                  <a:latin typeface="Arial"/>
                  <a:ea typeface="Arial"/>
                  <a:cs typeface="Arial"/>
                  <a:sym typeface="Arial"/>
                </a:rPr>
                <a:t>However, RANZCP guidelines state that </a:t>
              </a:r>
              <a:r>
                <a:rPr lang="en-US" sz="3600" b="0" i="0" u="sng" strike="noStrike" cap="none">
                  <a:solidFill>
                    <a:schemeClr val="lt1"/>
                  </a:solidFill>
                  <a:latin typeface="Arial"/>
                  <a:ea typeface="Arial"/>
                  <a:cs typeface="Arial"/>
                  <a:sym typeface="Arial"/>
                </a:rPr>
                <a:t>Second Generation Antipsychotics (SGAs)</a:t>
              </a:r>
              <a:r>
                <a:rPr lang="en-US" sz="3600" b="0" i="0" u="none" strike="noStrike" cap="none">
                  <a:solidFill>
                    <a:schemeClr val="lt1"/>
                  </a:solidFill>
                  <a:latin typeface="Arial"/>
                  <a:ea typeface="Arial"/>
                  <a:cs typeface="Arial"/>
                  <a:sym typeface="Arial"/>
                </a:rPr>
                <a:t> e.g. </a:t>
              </a:r>
              <a:r>
                <a:rPr lang="en-US" sz="3600" b="0" i="0" u="sng" strike="noStrike" cap="none">
                  <a:solidFill>
                    <a:schemeClr val="lt1"/>
                  </a:solidFill>
                  <a:latin typeface="Arial"/>
                  <a:ea typeface="Arial"/>
                  <a:cs typeface="Arial"/>
                  <a:sym typeface="Arial"/>
                </a:rPr>
                <a:t>quetiapine or olanzapine </a:t>
              </a:r>
              <a:r>
                <a:rPr lang="en-US" sz="3600" b="0" i="0" u="none" strike="noStrike" cap="none">
                  <a:solidFill>
                    <a:schemeClr val="lt1"/>
                  </a:solidFill>
                  <a:latin typeface="Arial"/>
                  <a:ea typeface="Arial"/>
                  <a:cs typeface="Arial"/>
                  <a:sym typeface="Arial"/>
                </a:rPr>
                <a:t>can be used in the treatment of BD with pregnancy, as they are generally considered to be safe aside from a risk of gestational diabetes and having a large baby.</a:t>
              </a:r>
              <a:r>
                <a:rPr lang="en-US" sz="3600" b="0" i="0" u="none" strike="noStrike" cap="none" baseline="30000">
                  <a:solidFill>
                    <a:schemeClr val="lt1"/>
                  </a:solidFill>
                  <a:latin typeface="Arial"/>
                  <a:ea typeface="Arial"/>
                  <a:cs typeface="Arial"/>
                  <a:sym typeface="Arial"/>
                </a:rPr>
                <a:t>39</a:t>
              </a:r>
              <a:endParaRPr sz="3600" b="0" i="0" u="none" strike="noStrike" cap="none">
                <a:solidFill>
                  <a:schemeClr val="lt1"/>
                </a:solidFill>
                <a:latin typeface="Arial"/>
                <a:ea typeface="Arial"/>
                <a:cs typeface="Arial"/>
                <a:sym typeface="Arial"/>
              </a:endParaRPr>
            </a:p>
          </p:txBody>
        </p:sp>
        <p:sp>
          <p:nvSpPr>
            <p:cNvPr id="334" name="Google Shape;334;p22"/>
            <p:cNvSpPr/>
            <p:nvPr/>
          </p:nvSpPr>
          <p:spPr>
            <a:xfrm rot="10800000">
              <a:off x="0" y="2308"/>
              <a:ext cx="6242839" cy="3118046"/>
            </a:xfrm>
            <a:prstGeom prst="upArrowCallout">
              <a:avLst>
                <a:gd name="adj1" fmla="val 25000"/>
                <a:gd name="adj2" fmla="val 25000"/>
                <a:gd name="adj3" fmla="val 25000"/>
                <a:gd name="adj4" fmla="val 64977"/>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3600" b="0" i="0" u="none" strike="noStrike" cap="none">
                <a:solidFill>
                  <a:srgbClr val="000000"/>
                </a:solidFill>
                <a:latin typeface="Arial"/>
                <a:ea typeface="Arial"/>
                <a:cs typeface="Arial"/>
                <a:sym typeface="Arial"/>
              </a:endParaRPr>
            </a:p>
          </p:txBody>
        </p:sp>
        <p:sp>
          <p:nvSpPr>
            <p:cNvPr id="335" name="Google Shape;335;p22"/>
            <p:cNvSpPr txBox="1"/>
            <p:nvPr/>
          </p:nvSpPr>
          <p:spPr>
            <a:xfrm>
              <a:off x="0" y="2308"/>
              <a:ext cx="6242839" cy="2026013"/>
            </a:xfrm>
            <a:prstGeom prst="rect">
              <a:avLst/>
            </a:prstGeom>
            <a:noFill/>
            <a:ln>
              <a:noFill/>
            </a:ln>
          </p:spPr>
          <p:txBody>
            <a:bodyPr spcFirstLastPara="1" wrap="square" lIns="128000" tIns="128000" rIns="128000" bIns="128000" anchor="ctr" anchorCtr="0">
              <a:noAutofit/>
            </a:bodyPr>
            <a:lstStyle/>
            <a:p>
              <a:pPr marL="0" marR="0" lvl="0" indent="0" algn="ctr" rtl="0">
                <a:lnSpc>
                  <a:spcPct val="90000"/>
                </a:lnSpc>
                <a:spcBef>
                  <a:spcPts val="0"/>
                </a:spcBef>
                <a:spcAft>
                  <a:spcPts val="0"/>
                </a:spcAft>
                <a:buClr>
                  <a:schemeClr val="lt1"/>
                </a:buClr>
                <a:buSzPts val="1800"/>
                <a:buFont typeface="EB Garamond"/>
                <a:buNone/>
              </a:pPr>
              <a:r>
                <a:rPr lang="en-US" sz="3600" b="0" i="0" u="none" strike="noStrike" cap="none">
                  <a:solidFill>
                    <a:schemeClr val="lt1"/>
                  </a:solidFill>
                  <a:latin typeface="Arial"/>
                  <a:ea typeface="Arial"/>
                  <a:cs typeface="Arial"/>
                  <a:sym typeface="Arial"/>
                </a:rPr>
                <a:t>There is insufficient evidence on the safety profile of </a:t>
              </a:r>
              <a:r>
                <a:rPr lang="en-US" sz="3600" b="0" i="0" u="sng" strike="noStrike" cap="none">
                  <a:solidFill>
                    <a:schemeClr val="lt1"/>
                  </a:solidFill>
                  <a:latin typeface="Arial"/>
                  <a:ea typeface="Arial"/>
                  <a:cs typeface="Arial"/>
                  <a:sym typeface="Arial"/>
                </a:rPr>
                <a:t>Antipsychotics (APs) </a:t>
              </a:r>
              <a:r>
                <a:rPr lang="en-US" sz="3600" b="0" i="0" u="none" strike="noStrike" cap="none">
                  <a:solidFill>
                    <a:schemeClr val="lt1"/>
                  </a:solidFill>
                  <a:latin typeface="Arial"/>
                  <a:ea typeface="Arial"/>
                  <a:cs typeface="Arial"/>
                  <a:sym typeface="Arial"/>
                </a:rPr>
                <a:t>use in BD with pregnancy.</a:t>
              </a:r>
              <a:endParaRPr sz="3600" b="0" i="0" u="none" strike="noStrike" cap="none">
                <a:solidFill>
                  <a:schemeClr val="lt1"/>
                </a:solidFill>
                <a:latin typeface="Arial"/>
                <a:ea typeface="Arial"/>
                <a:cs typeface="Arial"/>
                <a:sym typeface="Arial"/>
              </a:endParaRPr>
            </a:p>
          </p:txBody>
        </p:sp>
      </p:grpSp>
      <p:sp>
        <p:nvSpPr>
          <p:cNvPr id="336" name="Google Shape;336;p22"/>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337" name="Google Shape;337;p22"/>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23"/>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43" name="Google Shape;343;p23"/>
          <p:cNvGrpSpPr/>
          <p:nvPr/>
        </p:nvGrpSpPr>
        <p:grpSpPr>
          <a:xfrm>
            <a:off x="-1139176" y="9673702"/>
            <a:ext cx="12831319" cy="1832372"/>
            <a:chOff x="0" y="0"/>
            <a:chExt cx="3379442" cy="482600"/>
          </a:xfrm>
        </p:grpSpPr>
        <p:sp>
          <p:nvSpPr>
            <p:cNvPr id="344" name="Google Shape;344;p23"/>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Google Shape;345;p23"/>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46" name="Google Shape;346;p23"/>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23"/>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23"/>
          <p:cNvSpPr txBox="1"/>
          <p:nvPr/>
        </p:nvSpPr>
        <p:spPr>
          <a:xfrm>
            <a:off x="3034638" y="1330769"/>
            <a:ext cx="14670155" cy="1671186"/>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ELECTROCONVULSIVE (ECT) THERAPY IN PREGNANCY</a:t>
            </a:r>
            <a:endParaRPr sz="5400" b="0" i="0" u="none" strike="noStrike" cap="none">
              <a:solidFill>
                <a:schemeClr val="dk1"/>
              </a:solidFill>
              <a:latin typeface="Arial"/>
              <a:ea typeface="Arial"/>
              <a:cs typeface="Arial"/>
              <a:sym typeface="Arial"/>
            </a:endParaRPr>
          </a:p>
        </p:txBody>
      </p:sp>
      <p:sp>
        <p:nvSpPr>
          <p:cNvPr id="349" name="Google Shape;349;p23"/>
          <p:cNvSpPr txBox="1"/>
          <p:nvPr/>
        </p:nvSpPr>
        <p:spPr>
          <a:xfrm>
            <a:off x="3694096" y="3460121"/>
            <a:ext cx="13013078" cy="2800726"/>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chemeClr val="accent6"/>
              </a:buClr>
              <a:buSzPts val="1400"/>
              <a:buFont typeface="Arial"/>
              <a:buNone/>
            </a:pPr>
            <a:r>
              <a:rPr lang="en-US" sz="4400" b="0" i="0" u="none" strike="noStrike" cap="none">
                <a:solidFill>
                  <a:srgbClr val="000000"/>
                </a:solidFill>
                <a:latin typeface="Arial "/>
                <a:ea typeface="Arial "/>
                <a:cs typeface="Arial "/>
                <a:sym typeface="Arial "/>
              </a:rPr>
              <a:t>In a systematic review of case series/reports, </a:t>
            </a:r>
            <a:r>
              <a:rPr lang="en-US" sz="4400" b="0" i="0" u="sng" strike="noStrike" cap="none">
                <a:solidFill>
                  <a:srgbClr val="000000"/>
                </a:solidFill>
                <a:latin typeface="Arial "/>
                <a:ea typeface="Arial "/>
                <a:cs typeface="Arial "/>
                <a:sym typeface="Arial "/>
              </a:rPr>
              <a:t>ECT</a:t>
            </a:r>
            <a:r>
              <a:rPr lang="en-US" sz="4400" b="0" i="0" u="none" strike="noStrike" cap="none">
                <a:solidFill>
                  <a:srgbClr val="000000"/>
                </a:solidFill>
                <a:latin typeface="Arial "/>
                <a:ea typeface="Arial "/>
                <a:cs typeface="Arial "/>
                <a:sym typeface="Arial "/>
              </a:rPr>
              <a:t> use in the first trimester of pregnancy showed no safety concerns for the mother or foetus, including teratogenicity.</a:t>
            </a:r>
            <a:r>
              <a:rPr lang="en-US" sz="4400" b="0" i="0" u="none" strike="noStrike" cap="none" baseline="30000">
                <a:solidFill>
                  <a:srgbClr val="000000"/>
                </a:solidFill>
                <a:latin typeface="Arial "/>
                <a:ea typeface="Arial "/>
                <a:cs typeface="Arial "/>
                <a:sym typeface="Arial "/>
              </a:rPr>
              <a:t>111</a:t>
            </a:r>
            <a:endParaRPr sz="4400" b="0" i="0" u="none" strike="noStrike" cap="none">
              <a:solidFill>
                <a:srgbClr val="000000"/>
              </a:solidFill>
              <a:latin typeface="Arial "/>
              <a:ea typeface="Arial "/>
              <a:cs typeface="Arial "/>
              <a:sym typeface="Arial "/>
            </a:endParaRPr>
          </a:p>
        </p:txBody>
      </p:sp>
      <p:sp>
        <p:nvSpPr>
          <p:cNvPr id="350" name="Google Shape;350;p23"/>
          <p:cNvSpPr txBox="1"/>
          <p:nvPr/>
        </p:nvSpPr>
        <p:spPr>
          <a:xfrm>
            <a:off x="13251766" y="9027372"/>
            <a:ext cx="4294112"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Arial "/>
              <a:ea typeface="Arial "/>
              <a:cs typeface="Arial "/>
              <a:sym typeface="Arial "/>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Arial "/>
                <a:ea typeface="Arial "/>
                <a:cs typeface="Arial "/>
                <a:sym typeface="Arial "/>
              </a:rPr>
              <a:t>111. Calaway K, Coshal S, Jones K, et al. 2016. </a:t>
            </a:r>
            <a:endParaRPr sz="1200" b="0" i="0" u="none" strike="noStrike" cap="none">
              <a:solidFill>
                <a:srgbClr val="000000"/>
              </a:solidFill>
              <a:latin typeface="Arial"/>
              <a:ea typeface="Arial"/>
              <a:cs typeface="Arial"/>
              <a:sym typeface="Arial"/>
            </a:endParaRPr>
          </a:p>
        </p:txBody>
      </p:sp>
      <p:sp>
        <p:nvSpPr>
          <p:cNvPr id="351" name="Google Shape;351;p23"/>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352" name="Google Shape;352;p23"/>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24"/>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58" name="Google Shape;358;p24"/>
          <p:cNvGrpSpPr/>
          <p:nvPr/>
        </p:nvGrpSpPr>
        <p:grpSpPr>
          <a:xfrm>
            <a:off x="-1139176" y="9673702"/>
            <a:ext cx="12831319" cy="1832372"/>
            <a:chOff x="0" y="0"/>
            <a:chExt cx="3379442" cy="482600"/>
          </a:xfrm>
        </p:grpSpPr>
        <p:sp>
          <p:nvSpPr>
            <p:cNvPr id="359" name="Google Shape;359;p24"/>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p24"/>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61" name="Google Shape;361;p24"/>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p24"/>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3" name="Google Shape;363;p24"/>
          <p:cNvSpPr txBox="1"/>
          <p:nvPr/>
        </p:nvSpPr>
        <p:spPr>
          <a:xfrm>
            <a:off x="3366053" y="713373"/>
            <a:ext cx="14670155" cy="881739"/>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RELATIVE INFANT DOSE</a:t>
            </a:r>
            <a:endParaRPr sz="5400" b="0" i="0" u="none" strike="noStrike" cap="none">
              <a:solidFill>
                <a:schemeClr val="dk1"/>
              </a:solidFill>
              <a:latin typeface="Arial"/>
              <a:ea typeface="Arial"/>
              <a:cs typeface="Arial"/>
              <a:sym typeface="Arial"/>
            </a:endParaRPr>
          </a:p>
        </p:txBody>
      </p:sp>
      <p:sp>
        <p:nvSpPr>
          <p:cNvPr id="364" name="Google Shape;364;p24"/>
          <p:cNvSpPr txBox="1"/>
          <p:nvPr/>
        </p:nvSpPr>
        <p:spPr>
          <a:xfrm>
            <a:off x="3952069" y="2166362"/>
            <a:ext cx="12391614" cy="3913852"/>
          </a:xfrm>
          <a:prstGeom prst="rect">
            <a:avLst/>
          </a:prstGeom>
          <a:noFill/>
          <a:ln>
            <a:noFill/>
          </a:ln>
        </p:spPr>
        <p:txBody>
          <a:bodyPr spcFirstLastPara="1" wrap="square" lIns="91425" tIns="45700" rIns="91425" bIns="45700" anchor="t" anchorCtr="0">
            <a:spAutoFit/>
          </a:bodyPr>
          <a:lstStyle/>
          <a:p>
            <a:pPr marL="571500" marR="0" lvl="0" indent="-571500" algn="just" rtl="0">
              <a:lnSpc>
                <a:spcPct val="100000"/>
              </a:lnSpc>
              <a:spcBef>
                <a:spcPts val="0"/>
              </a:spcBef>
              <a:spcAft>
                <a:spcPts val="0"/>
              </a:spcAft>
              <a:buClr>
                <a:srgbClr val="212121"/>
              </a:buClr>
              <a:buSzPts val="1760"/>
              <a:buFont typeface="Arial"/>
              <a:buChar char="•"/>
            </a:pPr>
            <a:r>
              <a:rPr lang="en-US" sz="4000" b="0" i="0" u="none" strike="noStrike" cap="none">
                <a:solidFill>
                  <a:srgbClr val="212121"/>
                </a:solidFill>
                <a:latin typeface="Arial "/>
                <a:ea typeface="Arial "/>
                <a:cs typeface="Arial "/>
                <a:sym typeface="Arial "/>
              </a:rPr>
              <a:t>The relative infant dose is the dose received via breast milk (mg/kg/day) relative to the mother’s dose (mg/kg/day). </a:t>
            </a:r>
            <a:endParaRPr sz="4000" b="0" i="0" u="none" strike="noStrike" cap="none">
              <a:solidFill>
                <a:srgbClr val="000000"/>
              </a:solidFill>
              <a:latin typeface="Arial"/>
              <a:ea typeface="Arial"/>
              <a:cs typeface="Arial"/>
              <a:sym typeface="Arial"/>
            </a:endParaRPr>
          </a:p>
          <a:p>
            <a:pPr marL="571500" marR="0" lvl="0" indent="-571500" algn="just" rtl="0">
              <a:lnSpc>
                <a:spcPct val="100000"/>
              </a:lnSpc>
              <a:spcBef>
                <a:spcPts val="0"/>
              </a:spcBef>
              <a:spcAft>
                <a:spcPts val="0"/>
              </a:spcAft>
              <a:buClr>
                <a:srgbClr val="212121"/>
              </a:buClr>
              <a:buSzPts val="1760"/>
              <a:buFont typeface="Arial"/>
              <a:buChar char="•"/>
            </a:pPr>
            <a:r>
              <a:rPr lang="en-US" sz="4000" b="0" i="0" u="none" strike="noStrike" cap="none">
                <a:solidFill>
                  <a:srgbClr val="212121"/>
                </a:solidFill>
                <a:latin typeface="Arial "/>
                <a:ea typeface="Arial "/>
                <a:cs typeface="Arial "/>
                <a:sym typeface="Arial "/>
              </a:rPr>
              <a:t>It is expressed as a percentage. </a:t>
            </a:r>
            <a:endParaRPr sz="4000" b="0" i="0" u="none" strike="noStrike" cap="none">
              <a:solidFill>
                <a:srgbClr val="000000"/>
              </a:solidFill>
              <a:latin typeface="Arial"/>
              <a:ea typeface="Arial"/>
              <a:cs typeface="Arial"/>
              <a:sym typeface="Arial"/>
            </a:endParaRPr>
          </a:p>
          <a:p>
            <a:pPr marL="571500" marR="0" lvl="0" indent="-571500" algn="just" rtl="0">
              <a:lnSpc>
                <a:spcPct val="100000"/>
              </a:lnSpc>
              <a:spcBef>
                <a:spcPts val="0"/>
              </a:spcBef>
              <a:spcAft>
                <a:spcPts val="0"/>
              </a:spcAft>
              <a:buClr>
                <a:srgbClr val="212121"/>
              </a:buClr>
              <a:buSzPts val="1760"/>
              <a:buFont typeface="Arial"/>
              <a:buChar char="•"/>
            </a:pPr>
            <a:r>
              <a:rPr lang="en-US" sz="4000" b="0" i="0" u="none" strike="noStrike" cap="none">
                <a:solidFill>
                  <a:srgbClr val="212121"/>
                </a:solidFill>
                <a:latin typeface="Arial "/>
                <a:ea typeface="Arial "/>
                <a:cs typeface="Arial "/>
                <a:sym typeface="Arial "/>
              </a:rPr>
              <a:t>A relative dose of 10% or above is the notional level of concern, but this is rare.</a:t>
            </a:r>
            <a:endParaRPr sz="4000" b="0" i="0" u="none" strike="noStrike" cap="none">
              <a:solidFill>
                <a:srgbClr val="000000"/>
              </a:solidFill>
              <a:latin typeface="Arial "/>
              <a:ea typeface="Arial "/>
              <a:cs typeface="Arial "/>
              <a:sym typeface="Arial "/>
            </a:endParaRPr>
          </a:p>
        </p:txBody>
      </p:sp>
      <p:sp>
        <p:nvSpPr>
          <p:cNvPr id="365" name="Google Shape;365;p24"/>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366" name="Google Shape;366;p24"/>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25"/>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72" name="Google Shape;372;p25"/>
          <p:cNvGrpSpPr/>
          <p:nvPr/>
        </p:nvGrpSpPr>
        <p:grpSpPr>
          <a:xfrm>
            <a:off x="-1139176" y="9673702"/>
            <a:ext cx="12831319" cy="1832372"/>
            <a:chOff x="0" y="0"/>
            <a:chExt cx="3379442" cy="482600"/>
          </a:xfrm>
        </p:grpSpPr>
        <p:sp>
          <p:nvSpPr>
            <p:cNvPr id="373" name="Google Shape;373;p25"/>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4" name="Google Shape;374;p25"/>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75" name="Google Shape;375;p25"/>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6" name="Google Shape;376;p25"/>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p25"/>
          <p:cNvSpPr txBox="1"/>
          <p:nvPr/>
        </p:nvSpPr>
        <p:spPr>
          <a:xfrm>
            <a:off x="2038196" y="517819"/>
            <a:ext cx="17107200" cy="1671600"/>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MOOD STABILI</a:t>
            </a:r>
            <a:r>
              <a:rPr lang="en-US" sz="5400" b="1">
                <a:solidFill>
                  <a:schemeClr val="dk1"/>
                </a:solidFill>
              </a:rPr>
              <a:t>S</a:t>
            </a:r>
            <a:r>
              <a:rPr lang="en-US" sz="5400" b="1" i="0" u="none" strike="noStrike" cap="none">
                <a:solidFill>
                  <a:schemeClr val="dk1"/>
                </a:solidFill>
                <a:latin typeface="Arial"/>
                <a:ea typeface="Arial"/>
                <a:cs typeface="Arial"/>
                <a:sym typeface="Arial"/>
              </a:rPr>
              <a:t>ERS AND ANTIPSYCHOTICS</a:t>
            </a:r>
            <a:endParaRPr sz="5400" b="0" i="0" u="none" strike="noStrike" cap="none">
              <a:solidFill>
                <a:schemeClr val="dk1"/>
              </a:solidFill>
              <a:latin typeface="Arial"/>
              <a:ea typeface="Arial"/>
              <a:cs typeface="Arial"/>
              <a:sym typeface="Arial"/>
            </a:endParaRPr>
          </a:p>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IN LACTATION</a:t>
            </a:r>
            <a:endParaRPr sz="5400" b="0" i="0" u="none" strike="noStrike" cap="none">
              <a:solidFill>
                <a:schemeClr val="dk1"/>
              </a:solidFill>
              <a:latin typeface="Arial"/>
              <a:ea typeface="Arial"/>
              <a:cs typeface="Arial"/>
              <a:sym typeface="Arial"/>
            </a:endParaRPr>
          </a:p>
        </p:txBody>
      </p:sp>
      <p:sp>
        <p:nvSpPr>
          <p:cNvPr id="378" name="Google Shape;378;p25"/>
          <p:cNvSpPr txBox="1"/>
          <p:nvPr/>
        </p:nvSpPr>
        <p:spPr>
          <a:xfrm>
            <a:off x="3472392" y="2268598"/>
            <a:ext cx="14073486" cy="7497397"/>
          </a:xfrm>
          <a:prstGeom prst="rect">
            <a:avLst/>
          </a:prstGeom>
          <a:noFill/>
          <a:ln>
            <a:noFill/>
          </a:ln>
        </p:spPr>
        <p:txBody>
          <a:bodyPr spcFirstLastPara="1" wrap="square" lIns="91425" tIns="45700" rIns="91425" bIns="45700" anchor="t" anchorCtr="0">
            <a:spAutoFit/>
          </a:bodyPr>
          <a:lstStyle/>
          <a:p>
            <a:pPr marL="0" marR="0" lvl="0" indent="0" algn="just" rtl="0">
              <a:lnSpc>
                <a:spcPct val="90000"/>
              </a:lnSpc>
              <a:spcBef>
                <a:spcPts val="0"/>
              </a:spcBef>
              <a:spcAft>
                <a:spcPts val="0"/>
              </a:spcAft>
              <a:buNone/>
            </a:pPr>
            <a:r>
              <a:rPr lang="en-US" sz="3600" b="0" i="0" u="none" strike="noStrike" cap="none">
                <a:solidFill>
                  <a:srgbClr val="000000"/>
                </a:solidFill>
                <a:latin typeface="Arial"/>
                <a:ea typeface="Arial"/>
                <a:cs typeface="Arial"/>
                <a:sym typeface="Arial"/>
              </a:rPr>
              <a:t>In another systematic review of mainly case series/reports on </a:t>
            </a:r>
            <a:r>
              <a:rPr lang="en-US" sz="3600" b="0" i="0" u="sng" strike="noStrike" cap="none">
                <a:solidFill>
                  <a:srgbClr val="000000"/>
                </a:solidFill>
                <a:latin typeface="Arial"/>
                <a:ea typeface="Arial"/>
                <a:cs typeface="Arial"/>
                <a:sym typeface="Arial"/>
              </a:rPr>
              <a:t>mood stabilisers and APs </a:t>
            </a:r>
            <a:r>
              <a:rPr lang="en-US" sz="3600" b="0" i="0" u="none" strike="noStrike" cap="none">
                <a:solidFill>
                  <a:srgbClr val="000000"/>
                </a:solidFill>
                <a:latin typeface="Arial"/>
                <a:ea typeface="Arial"/>
                <a:cs typeface="Arial"/>
                <a:sym typeface="Arial"/>
              </a:rPr>
              <a:t>use in lactation, the findings were: </a:t>
            </a:r>
            <a:r>
              <a:rPr lang="en-US" sz="3600" b="0" i="0" u="none" strike="noStrike" cap="none" baseline="30000">
                <a:solidFill>
                  <a:srgbClr val="000000"/>
                </a:solidFill>
                <a:latin typeface="Arial"/>
                <a:ea typeface="Arial"/>
                <a:cs typeface="Arial"/>
                <a:sym typeface="Arial"/>
              </a:rPr>
              <a:t>112</a:t>
            </a:r>
            <a:endParaRPr sz="3600" b="0" i="0" u="none" strike="noStrike" cap="none">
              <a:solidFill>
                <a:srgbClr val="000000"/>
              </a:solidFill>
              <a:latin typeface="Arial"/>
              <a:ea typeface="Arial"/>
              <a:cs typeface="Arial"/>
              <a:sym typeface="Arial"/>
            </a:endParaRPr>
          </a:p>
          <a:p>
            <a:pPr marL="795528" marR="0" lvl="1" indent="-457200" algn="just" rtl="0">
              <a:lnSpc>
                <a:spcPct val="90000"/>
              </a:lnSpc>
              <a:spcBef>
                <a:spcPts val="1800"/>
              </a:spcBef>
              <a:spcAft>
                <a:spcPts val="0"/>
              </a:spcAft>
              <a:buClr>
                <a:schemeClr val="dk1"/>
              </a:buClr>
              <a:buSzPts val="1512"/>
              <a:buFont typeface="Arial"/>
              <a:buChar char="•"/>
            </a:pPr>
            <a:r>
              <a:rPr lang="en-US" sz="3600" b="0" i="0" u="sng" strike="noStrike" cap="none">
                <a:solidFill>
                  <a:srgbClr val="000000"/>
                </a:solidFill>
                <a:latin typeface="Arial"/>
                <a:ea typeface="Arial"/>
                <a:cs typeface="Arial"/>
                <a:sym typeface="Arial"/>
              </a:rPr>
              <a:t>Carbamazepine, Valproate, Quetiapine, Olanzapine and Risperidone </a:t>
            </a:r>
            <a:r>
              <a:rPr lang="en-US" sz="3600" b="0" i="0" u="none" strike="noStrike" cap="none">
                <a:solidFill>
                  <a:srgbClr val="000000"/>
                </a:solidFill>
                <a:latin typeface="Arial"/>
                <a:ea typeface="Arial"/>
                <a:cs typeface="Arial"/>
                <a:sym typeface="Arial"/>
              </a:rPr>
              <a:t>were relatively safe either due to their limited passage into breast milk or low infant plasma concentrations.</a:t>
            </a:r>
            <a:endParaRPr sz="3600" b="0" i="0" u="none" strike="noStrike" cap="none">
              <a:solidFill>
                <a:srgbClr val="000000"/>
              </a:solidFill>
              <a:latin typeface="Arial"/>
              <a:ea typeface="Arial"/>
              <a:cs typeface="Arial"/>
              <a:sym typeface="Arial"/>
            </a:endParaRPr>
          </a:p>
          <a:p>
            <a:pPr marL="795528" marR="0" lvl="1" indent="-457200" algn="just" rtl="0">
              <a:lnSpc>
                <a:spcPct val="90000"/>
              </a:lnSpc>
              <a:spcBef>
                <a:spcPts val="1800"/>
              </a:spcBef>
              <a:spcAft>
                <a:spcPts val="0"/>
              </a:spcAft>
              <a:buClr>
                <a:schemeClr val="dk1"/>
              </a:buClr>
              <a:buSzPts val="1512"/>
              <a:buFont typeface="Arial"/>
              <a:buChar char="•"/>
            </a:pPr>
            <a:r>
              <a:rPr lang="en-US" sz="3600" b="0" i="0" u="sng" strike="noStrike" cap="none">
                <a:solidFill>
                  <a:srgbClr val="000000"/>
                </a:solidFill>
                <a:latin typeface="Arial"/>
                <a:ea typeface="Arial"/>
                <a:cs typeface="Arial"/>
                <a:sym typeface="Arial"/>
              </a:rPr>
              <a:t>Lamotrigine</a:t>
            </a:r>
            <a:r>
              <a:rPr lang="en-US" sz="3600" b="0" i="0" u="none" strike="noStrike" cap="none">
                <a:solidFill>
                  <a:srgbClr val="000000"/>
                </a:solidFill>
                <a:latin typeface="Arial"/>
                <a:ea typeface="Arial"/>
                <a:cs typeface="Arial"/>
                <a:sym typeface="Arial"/>
              </a:rPr>
              <a:t> had high variability in infants’ plasma concentration but no serious AEs and thus can be considered for individual cases.</a:t>
            </a:r>
            <a:endParaRPr sz="3600" b="0" i="0" u="none" strike="noStrike" cap="none">
              <a:solidFill>
                <a:srgbClr val="000000"/>
              </a:solidFill>
              <a:latin typeface="Arial"/>
              <a:ea typeface="Arial"/>
              <a:cs typeface="Arial"/>
              <a:sym typeface="Arial"/>
            </a:endParaRPr>
          </a:p>
          <a:p>
            <a:pPr marL="795528" marR="0" lvl="1" indent="-457200" algn="just" rtl="0">
              <a:lnSpc>
                <a:spcPct val="90000"/>
              </a:lnSpc>
              <a:spcBef>
                <a:spcPts val="1800"/>
              </a:spcBef>
              <a:spcAft>
                <a:spcPts val="0"/>
              </a:spcAft>
              <a:buClr>
                <a:schemeClr val="dk1"/>
              </a:buClr>
              <a:buSzPts val="1512"/>
              <a:buFont typeface="Arial"/>
              <a:buChar char="•"/>
            </a:pPr>
            <a:r>
              <a:rPr lang="en-US" sz="3600" b="0" i="0" u="sng" strike="noStrike" cap="none">
                <a:solidFill>
                  <a:srgbClr val="000000"/>
                </a:solidFill>
                <a:latin typeface="Arial"/>
                <a:ea typeface="Arial"/>
                <a:cs typeface="Arial"/>
                <a:sym typeface="Arial"/>
              </a:rPr>
              <a:t>Lithium was a possible treatment option, although there was high variability in the </a:t>
            </a:r>
            <a:r>
              <a:rPr lang="en-US" sz="3600" b="0" i="0" u="none" strike="noStrike" cap="none">
                <a:solidFill>
                  <a:srgbClr val="000000"/>
                </a:solidFill>
                <a:latin typeface="Arial"/>
                <a:ea typeface="Arial"/>
                <a:cs typeface="Arial"/>
                <a:sym typeface="Arial"/>
              </a:rPr>
              <a:t>transfer into breast milk.</a:t>
            </a:r>
            <a:endParaRPr sz="3600" b="0" i="0" u="none" strike="noStrike" cap="none">
              <a:solidFill>
                <a:srgbClr val="000000"/>
              </a:solidFill>
              <a:latin typeface="Arial"/>
              <a:ea typeface="Arial"/>
              <a:cs typeface="Arial"/>
              <a:sym typeface="Arial"/>
            </a:endParaRPr>
          </a:p>
          <a:p>
            <a:pPr marL="795528" marR="0" lvl="1" indent="-457200" algn="just" rtl="0">
              <a:lnSpc>
                <a:spcPct val="90000"/>
              </a:lnSpc>
              <a:spcBef>
                <a:spcPts val="1800"/>
              </a:spcBef>
              <a:spcAft>
                <a:spcPts val="0"/>
              </a:spcAft>
              <a:buClr>
                <a:schemeClr val="dk1"/>
              </a:buClr>
              <a:buSzPts val="1512"/>
              <a:buFont typeface="Arial"/>
              <a:buChar char="•"/>
            </a:pPr>
            <a:r>
              <a:rPr lang="en-US" sz="3600" b="0" i="0" u="sng" strike="noStrike" cap="none">
                <a:solidFill>
                  <a:srgbClr val="000000"/>
                </a:solidFill>
                <a:latin typeface="Arial"/>
                <a:ea typeface="Arial"/>
                <a:cs typeface="Arial"/>
                <a:sym typeface="Arial"/>
              </a:rPr>
              <a:t>AAPs</a:t>
            </a:r>
            <a:r>
              <a:rPr lang="en-US" sz="3600" b="0" i="0" u="none" strike="noStrike" cap="none">
                <a:solidFill>
                  <a:srgbClr val="000000"/>
                </a:solidFill>
                <a:latin typeface="Arial"/>
                <a:ea typeface="Arial"/>
                <a:cs typeface="Arial"/>
                <a:sym typeface="Arial"/>
              </a:rPr>
              <a:t>, such as A</a:t>
            </a:r>
            <a:r>
              <a:rPr lang="en-US" sz="3600" b="0" i="0" u="sng" strike="noStrike" cap="none">
                <a:solidFill>
                  <a:srgbClr val="000000"/>
                </a:solidFill>
                <a:latin typeface="Arial"/>
                <a:ea typeface="Arial"/>
                <a:cs typeface="Arial"/>
                <a:sym typeface="Arial"/>
              </a:rPr>
              <a:t>ripiprazole, Paliperidone, Lurasidone, Ziprasidone, and Asenapine</a:t>
            </a:r>
            <a:r>
              <a:rPr lang="en-US" sz="3600" b="0" i="0" u="none" strike="noStrike" cap="none">
                <a:solidFill>
                  <a:srgbClr val="000000"/>
                </a:solidFill>
                <a:latin typeface="Arial"/>
                <a:ea typeface="Arial"/>
                <a:cs typeface="Arial"/>
                <a:sym typeface="Arial"/>
              </a:rPr>
              <a:t>, were not recommended due to the scarcity of data.</a:t>
            </a:r>
            <a:endParaRPr sz="3600" b="0" i="0" u="none" strike="noStrike" cap="none">
              <a:solidFill>
                <a:srgbClr val="000000"/>
              </a:solidFill>
              <a:latin typeface="Arial"/>
              <a:ea typeface="Arial"/>
              <a:cs typeface="Arial"/>
              <a:sym typeface="Arial"/>
            </a:endParaRPr>
          </a:p>
        </p:txBody>
      </p:sp>
      <p:sp>
        <p:nvSpPr>
          <p:cNvPr id="379" name="Google Shape;379;p25"/>
          <p:cNvSpPr txBox="1"/>
          <p:nvPr/>
        </p:nvSpPr>
        <p:spPr>
          <a:xfrm>
            <a:off x="13251766" y="9027372"/>
            <a:ext cx="4294112" cy="7386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400" b="0" i="0" u="none" strike="noStrike" cap="none">
              <a:solidFill>
                <a:srgbClr val="000000"/>
              </a:solidFill>
              <a:latin typeface="Arial "/>
              <a:ea typeface="Arial "/>
              <a:cs typeface="Arial "/>
              <a:sym typeface="Arial "/>
            </a:endParaRPr>
          </a:p>
          <a:p>
            <a:pPr marL="0" marR="0" lvl="0" indent="0" algn="l" rtl="0">
              <a:lnSpc>
                <a:spcPct val="100000"/>
              </a:lnSpc>
              <a:spcBef>
                <a:spcPts val="0"/>
              </a:spcBef>
              <a:spcAft>
                <a:spcPts val="0"/>
              </a:spcAft>
              <a:buClr>
                <a:srgbClr val="000000"/>
              </a:buClr>
              <a:buSzPts val="1200"/>
              <a:buFont typeface="Arial"/>
              <a:buNone/>
            </a:pPr>
            <a:r>
              <a:rPr lang="en-US" sz="1400" b="0" i="0" u="none" strike="noStrike" cap="none">
                <a:solidFill>
                  <a:schemeClr val="dk1"/>
                </a:solidFill>
                <a:latin typeface="Arial "/>
                <a:ea typeface="Arial "/>
                <a:cs typeface="Arial "/>
                <a:sym typeface="Arial "/>
              </a:rPr>
              <a:t>112. Pacchiarotti I, León-Caballero J, Murru A, et al. 2016. </a:t>
            </a:r>
            <a:endParaRPr sz="1400" b="0" i="0" u="none" strike="noStrike" cap="none">
              <a:solidFill>
                <a:srgbClr val="000000"/>
              </a:solidFill>
              <a:latin typeface="Arial"/>
              <a:ea typeface="Arial"/>
              <a:cs typeface="Arial"/>
              <a:sym typeface="Arial"/>
            </a:endParaRPr>
          </a:p>
        </p:txBody>
      </p:sp>
      <p:sp>
        <p:nvSpPr>
          <p:cNvPr id="380" name="Google Shape;380;p25"/>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381" name="Google Shape;381;p25"/>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1"/>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87" name="Google Shape;387;p41"/>
          <p:cNvGrpSpPr/>
          <p:nvPr/>
        </p:nvGrpSpPr>
        <p:grpSpPr>
          <a:xfrm>
            <a:off x="-1139176" y="9673702"/>
            <a:ext cx="12831319" cy="1832372"/>
            <a:chOff x="0" y="0"/>
            <a:chExt cx="3379442" cy="482600"/>
          </a:xfrm>
        </p:grpSpPr>
        <p:sp>
          <p:nvSpPr>
            <p:cNvPr id="388" name="Google Shape;388;p41"/>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Google Shape;389;p41"/>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390" name="Google Shape;390;p41"/>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41"/>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2" name="Google Shape;392;p41"/>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graphicFrame>
        <p:nvGraphicFramePr>
          <p:cNvPr id="393" name="Google Shape;393;p41"/>
          <p:cNvGraphicFramePr/>
          <p:nvPr/>
        </p:nvGraphicFramePr>
        <p:xfrm>
          <a:off x="3237279" y="1557777"/>
          <a:ext cx="3000000" cy="3000000"/>
        </p:xfrm>
        <a:graphic>
          <a:graphicData uri="http://schemas.openxmlformats.org/drawingml/2006/table">
            <a:tbl>
              <a:tblPr>
                <a:noFill/>
                <a:tableStyleId>{83E7907C-7B7B-420F-BD21-C13910C64C89}</a:tableStyleId>
              </a:tblPr>
              <a:tblGrid>
                <a:gridCol w="14106475">
                  <a:extLst>
                    <a:ext uri="{9D8B030D-6E8A-4147-A177-3AD203B41FA5}">
                      <a16:colId xmlns:a16="http://schemas.microsoft.com/office/drawing/2014/main" val="20000"/>
                    </a:ext>
                  </a:extLst>
                </a:gridCol>
              </a:tblGrid>
              <a:tr h="558800">
                <a:tc>
                  <a:txBody>
                    <a:bodyPr/>
                    <a:lstStyle/>
                    <a:p>
                      <a:pPr marL="0" marR="0" lvl="0" indent="0" algn="just" rtl="0">
                        <a:lnSpc>
                          <a:spcPct val="107000"/>
                        </a:lnSpc>
                        <a:spcBef>
                          <a:spcPts val="0"/>
                        </a:spcBef>
                        <a:spcAft>
                          <a:spcPts val="0"/>
                        </a:spcAft>
                        <a:buNone/>
                      </a:pPr>
                      <a:r>
                        <a:rPr lang="en-US" sz="4400" b="1" u="none" strike="noStrike" cap="none">
                          <a:latin typeface="Arial"/>
                          <a:ea typeface="Arial"/>
                          <a:cs typeface="Arial"/>
                          <a:sym typeface="Arial"/>
                        </a:rPr>
                        <a:t>Recommendation </a:t>
                      </a:r>
                      <a:r>
                        <a:rPr lang="en-US" sz="4400" b="1" u="none" strike="noStrike" cap="none">
                          <a:solidFill>
                            <a:srgbClr val="000000"/>
                          </a:solidFill>
                          <a:latin typeface="Arial"/>
                          <a:ea typeface="Arial"/>
                          <a:cs typeface="Arial"/>
                          <a:sym typeface="Arial"/>
                        </a:rPr>
                        <a:t>10</a:t>
                      </a:r>
                      <a:endParaRPr sz="4400" u="none" strike="noStrike" cap="none">
                        <a:latin typeface="Calibri"/>
                        <a:ea typeface="Calibri"/>
                        <a:cs typeface="Calibri"/>
                        <a:sym typeface="Calibri"/>
                      </a:endParaRPr>
                    </a:p>
                    <a:p>
                      <a:pPr marL="571500" marR="0" lvl="0" indent="-571500" algn="just" rtl="0">
                        <a:lnSpc>
                          <a:spcPct val="107000"/>
                        </a:lnSpc>
                        <a:spcBef>
                          <a:spcPts val="800"/>
                        </a:spcBef>
                        <a:spcAft>
                          <a:spcPts val="0"/>
                        </a:spcAft>
                        <a:buClr>
                          <a:srgbClr val="000000"/>
                        </a:buClr>
                        <a:buSzPts val="3388"/>
                        <a:buFont typeface="Arial"/>
                        <a:buChar char="•"/>
                      </a:pPr>
                      <a:r>
                        <a:rPr lang="en-US" sz="4400" u="none" strike="noStrike" cap="none">
                          <a:solidFill>
                            <a:srgbClr val="000000"/>
                          </a:solidFill>
                          <a:latin typeface="Arial"/>
                          <a:ea typeface="Arial"/>
                          <a:cs typeface="Arial"/>
                          <a:sym typeface="Arial"/>
                        </a:rPr>
                        <a:t>Shared decision-making in weighing the risks versus benefits of pharmacological treatment should be done in pregnant and lactating women with bipolar disorder.</a:t>
                      </a:r>
                      <a:endParaRPr sz="4400" u="none" strike="noStrike" cap="none">
                        <a:latin typeface="Calibri"/>
                        <a:ea typeface="Calibri"/>
                        <a:cs typeface="Calibri"/>
                        <a:sym typeface="Calibri"/>
                      </a:endParaRPr>
                    </a:p>
                    <a:p>
                      <a:pPr marL="571500" marR="0" lvl="0" indent="-571500" algn="just" rtl="0">
                        <a:lnSpc>
                          <a:spcPct val="107000"/>
                        </a:lnSpc>
                        <a:spcBef>
                          <a:spcPts val="600"/>
                        </a:spcBef>
                        <a:spcAft>
                          <a:spcPts val="0"/>
                        </a:spcAft>
                        <a:buClr>
                          <a:srgbClr val="000000"/>
                        </a:buClr>
                        <a:buSzPts val="3388"/>
                        <a:buFont typeface="Arial"/>
                        <a:buChar char="•"/>
                      </a:pPr>
                      <a:r>
                        <a:rPr lang="en-US" sz="4400" u="none" strike="noStrike" cap="none">
                          <a:solidFill>
                            <a:srgbClr val="000000"/>
                          </a:solidFill>
                          <a:latin typeface="Arial"/>
                          <a:ea typeface="Arial"/>
                          <a:cs typeface="Arial"/>
                          <a:sym typeface="Arial"/>
                        </a:rPr>
                        <a:t>Atypical antipsychotics e.g. olanzapine and quetiapine may be used in pregnancy.</a:t>
                      </a:r>
                      <a:endParaRPr sz="4400" u="none" strike="noStrike" cap="none">
                        <a:latin typeface="Calibri"/>
                        <a:ea typeface="Calibri"/>
                        <a:cs typeface="Calibri"/>
                        <a:sym typeface="Calibri"/>
                      </a:endParaRPr>
                    </a:p>
                    <a:p>
                      <a:pPr marL="571500" marR="0" lvl="0" indent="-571500" algn="just" rtl="0">
                        <a:lnSpc>
                          <a:spcPct val="107000"/>
                        </a:lnSpc>
                        <a:spcBef>
                          <a:spcPts val="600"/>
                        </a:spcBef>
                        <a:spcAft>
                          <a:spcPts val="0"/>
                        </a:spcAft>
                        <a:buClr>
                          <a:srgbClr val="000000"/>
                        </a:buClr>
                        <a:buSzPts val="3388"/>
                        <a:buFont typeface="Arial"/>
                        <a:buChar char="•"/>
                      </a:pPr>
                      <a:r>
                        <a:rPr lang="en-US" sz="4400" u="none" strike="noStrike" cap="none">
                          <a:solidFill>
                            <a:srgbClr val="000000"/>
                          </a:solidFill>
                          <a:latin typeface="Arial"/>
                          <a:ea typeface="Arial"/>
                          <a:cs typeface="Arial"/>
                          <a:sym typeface="Arial"/>
                        </a:rPr>
                        <a:t>Valproate and carbamazepine should be avoided in pregnancy given their teratogenic risks. Other mood stabilisers should be used with caution.</a:t>
                      </a:r>
                      <a:endParaRPr sz="44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ECFF"/>
                    </a:solidFill>
                  </a:tcPr>
                </a:tc>
                <a:extLst>
                  <a:ext uri="{0D108BD9-81ED-4DB2-BD59-A6C34878D82A}">
                    <a16:rowId xmlns:a16="http://schemas.microsoft.com/office/drawing/2014/main" val="10000"/>
                  </a:ext>
                </a:extLst>
              </a:tr>
            </a:tbl>
          </a:graphicData>
        </a:graphic>
      </p:graphicFrame>
      <p:sp>
        <p:nvSpPr>
          <p:cNvPr id="394" name="Google Shape;394;p41"/>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42"/>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00" name="Google Shape;400;p42"/>
          <p:cNvGrpSpPr/>
          <p:nvPr/>
        </p:nvGrpSpPr>
        <p:grpSpPr>
          <a:xfrm>
            <a:off x="-1139176" y="9673702"/>
            <a:ext cx="12831319" cy="1832372"/>
            <a:chOff x="0" y="0"/>
            <a:chExt cx="3379442" cy="482600"/>
          </a:xfrm>
        </p:grpSpPr>
        <p:sp>
          <p:nvSpPr>
            <p:cNvPr id="401" name="Google Shape;401;p42"/>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2" name="Google Shape;402;p42"/>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403" name="Google Shape;403;p42"/>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4" name="Google Shape;404;p42"/>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Google Shape;405;p42"/>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406" name="Google Shape;406;p42"/>
          <p:cNvSpPr txBox="1"/>
          <p:nvPr/>
        </p:nvSpPr>
        <p:spPr>
          <a:xfrm>
            <a:off x="7298872" y="1132533"/>
            <a:ext cx="10989128" cy="7108656"/>
          </a:xfrm>
          <a:prstGeom prst="rect">
            <a:avLst/>
          </a:prstGeom>
          <a:noFill/>
          <a:ln>
            <a:noFill/>
          </a:ln>
        </p:spPr>
        <p:txBody>
          <a:bodyPr spcFirstLastPara="1" wrap="square" lIns="137125" tIns="0" rIns="137125" bIns="0" anchor="ctr" anchorCtr="0">
            <a:normAutofit/>
          </a:bodyPr>
          <a:lstStyle/>
          <a:p>
            <a:pPr marL="0" marR="0" lvl="0" indent="0" algn="l" rtl="0">
              <a:lnSpc>
                <a:spcPct val="100000"/>
              </a:lnSpc>
              <a:spcBef>
                <a:spcPts val="0"/>
              </a:spcBef>
              <a:spcAft>
                <a:spcPts val="0"/>
              </a:spcAft>
              <a:buClr>
                <a:schemeClr val="accent6"/>
              </a:buClr>
              <a:buSzPts val="3600"/>
              <a:buFont typeface="Arial Black"/>
              <a:buNone/>
            </a:pPr>
            <a:r>
              <a:rPr lang="en-US" sz="5400" b="1" i="0" u="sng" strike="noStrike" cap="none">
                <a:solidFill>
                  <a:schemeClr val="dk1"/>
                </a:solidFill>
                <a:latin typeface="Arial"/>
                <a:ea typeface="Arial"/>
                <a:cs typeface="Arial"/>
                <a:sym typeface="Arial"/>
              </a:rPr>
              <a:t>APPENDIX 9:</a:t>
            </a:r>
            <a:endParaRPr/>
          </a:p>
          <a:p>
            <a:pPr marL="0" marR="0" lvl="0" indent="0" algn="l" rtl="0">
              <a:lnSpc>
                <a:spcPct val="100000"/>
              </a:lnSpc>
              <a:spcBef>
                <a:spcPts val="0"/>
              </a:spcBef>
              <a:spcAft>
                <a:spcPts val="0"/>
              </a:spcAft>
              <a:buClr>
                <a:schemeClr val="accent6"/>
              </a:buClr>
              <a:buSzPts val="3600"/>
              <a:buFont typeface="Arial Black"/>
              <a:buNone/>
            </a:pPr>
            <a:br>
              <a:rPr lang="en-US" sz="5400" b="1" i="0" u="none" strike="noStrike" cap="none">
                <a:solidFill>
                  <a:schemeClr val="dk1"/>
                </a:solidFill>
                <a:latin typeface="Arial"/>
                <a:ea typeface="Arial"/>
                <a:cs typeface="Arial"/>
                <a:sym typeface="Arial"/>
              </a:rPr>
            </a:br>
            <a:r>
              <a:rPr lang="en-US" sz="5400" b="1" i="0" u="none" strike="noStrike" cap="none">
                <a:solidFill>
                  <a:schemeClr val="dk1"/>
                </a:solidFill>
                <a:latin typeface="Arial"/>
                <a:ea typeface="Arial"/>
                <a:cs typeface="Arial"/>
                <a:sym typeface="Arial"/>
              </a:rPr>
              <a:t>SUMMARY OF MEDICATIONS FOR BIPOLAR DISORDER IN PREGNANCY AND LACTATION</a:t>
            </a:r>
            <a:endParaRPr sz="5400" b="0" i="0" u="none" strike="noStrike" cap="none">
              <a:solidFill>
                <a:schemeClr val="dk1"/>
              </a:solidFill>
              <a:latin typeface="Arial"/>
              <a:ea typeface="Arial"/>
              <a:cs typeface="Arial"/>
              <a:sym typeface="Arial"/>
            </a:endParaRPr>
          </a:p>
        </p:txBody>
      </p:sp>
      <p:pic>
        <p:nvPicPr>
          <p:cNvPr id="407" name="Google Shape;407;p42" descr="Amber bottle of gel capsules"/>
          <p:cNvPicPr preferRelativeResize="0"/>
          <p:nvPr/>
        </p:nvPicPr>
        <p:blipFill rotWithShape="1">
          <a:blip r:embed="rId5">
            <a:alphaModFix/>
          </a:blip>
          <a:srcRect l="27235" r="27235"/>
          <a:stretch/>
        </p:blipFill>
        <p:spPr>
          <a:xfrm>
            <a:off x="387774" y="331278"/>
            <a:ext cx="6517043" cy="9117652"/>
          </a:xfrm>
          <a:prstGeom prst="rect">
            <a:avLst/>
          </a:prstGeom>
          <a:noFill/>
          <a:ln>
            <a:noFill/>
          </a:ln>
        </p:spPr>
      </p:pic>
      <p:sp>
        <p:nvSpPr>
          <p:cNvPr id="408" name="Google Shape;408;p42"/>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pic>
        <p:nvPicPr>
          <p:cNvPr id="413" name="Google Shape;413;p28"/>
          <p:cNvPicPr preferRelativeResize="0"/>
          <p:nvPr/>
        </p:nvPicPr>
        <p:blipFill rotWithShape="1">
          <a:blip r:embed="rId3">
            <a:alphaModFix/>
          </a:blip>
          <a:srcRect/>
          <a:stretch/>
        </p:blipFill>
        <p:spPr>
          <a:xfrm>
            <a:off x="185980" y="0"/>
            <a:ext cx="17621573" cy="9862457"/>
          </a:xfrm>
          <a:prstGeom prst="rect">
            <a:avLst/>
          </a:prstGeom>
          <a:noFill/>
          <a:ln>
            <a:noFill/>
          </a:ln>
        </p:spPr>
      </p:pic>
      <p:sp>
        <p:nvSpPr>
          <p:cNvPr id="414" name="Google Shape;414;p28"/>
          <p:cNvSpPr txBox="1">
            <a:spLocks noGrp="1"/>
          </p:cNvSpPr>
          <p:nvPr>
            <p:ph type="sldNum" idx="12"/>
          </p:nvPr>
        </p:nvSpPr>
        <p:spPr>
          <a:xfrm>
            <a:off x="16206169" y="424543"/>
            <a:ext cx="1601384" cy="707234"/>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2400"/>
              <a:buNone/>
            </a:pPr>
            <a:fld id="{00000000-1234-1234-1234-123412341234}" type="slidenum">
              <a:rPr lang="en-US" sz="2000">
                <a:solidFill>
                  <a:schemeClr val="dk2"/>
                </a:solidFill>
                <a:latin typeface="Calibri"/>
                <a:ea typeface="Calibri"/>
                <a:cs typeface="Calibri"/>
                <a:sym typeface="Calibri"/>
              </a:rPr>
              <a:t>17</a:t>
            </a:fld>
            <a:endParaRPr sz="2000">
              <a:solidFill>
                <a:schemeClr val="dk2"/>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pic>
        <p:nvPicPr>
          <p:cNvPr id="419" name="Google Shape;419;p29"/>
          <p:cNvPicPr preferRelativeResize="0"/>
          <p:nvPr/>
        </p:nvPicPr>
        <p:blipFill rotWithShape="1">
          <a:blip r:embed="rId3">
            <a:alphaModFix/>
          </a:blip>
          <a:srcRect/>
          <a:stretch/>
        </p:blipFill>
        <p:spPr>
          <a:xfrm>
            <a:off x="604434" y="0"/>
            <a:ext cx="17435593" cy="10120393"/>
          </a:xfrm>
          <a:prstGeom prst="rect">
            <a:avLst/>
          </a:prstGeom>
          <a:noFill/>
          <a:ln>
            <a:noFill/>
          </a:ln>
        </p:spPr>
      </p:pic>
      <p:sp>
        <p:nvSpPr>
          <p:cNvPr id="420" name="Google Shape;420;p29"/>
          <p:cNvSpPr txBox="1">
            <a:spLocks noGrp="1"/>
          </p:cNvSpPr>
          <p:nvPr>
            <p:ph type="sldNum" idx="12"/>
          </p:nvPr>
        </p:nvSpPr>
        <p:spPr>
          <a:xfrm>
            <a:off x="16560544" y="166607"/>
            <a:ext cx="1601384" cy="707234"/>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2400"/>
              <a:buNone/>
            </a:pPr>
            <a:fld id="{00000000-1234-1234-1234-123412341234}" type="slidenum">
              <a:rPr lang="en-US" sz="2000">
                <a:solidFill>
                  <a:schemeClr val="dk2"/>
                </a:solidFill>
                <a:latin typeface="Calibri"/>
                <a:ea typeface="Calibri"/>
                <a:cs typeface="Calibri"/>
                <a:sym typeface="Calibri"/>
              </a:rPr>
              <a:t>18</a:t>
            </a:fld>
            <a:endParaRPr sz="2000">
              <a:solidFill>
                <a:schemeClr val="dk2"/>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pic>
        <p:nvPicPr>
          <p:cNvPr id="425" name="Google Shape;425;p30"/>
          <p:cNvPicPr preferRelativeResize="0"/>
          <p:nvPr/>
        </p:nvPicPr>
        <p:blipFill rotWithShape="1">
          <a:blip r:embed="rId3">
            <a:alphaModFix/>
          </a:blip>
          <a:srcRect/>
          <a:stretch/>
        </p:blipFill>
        <p:spPr>
          <a:xfrm>
            <a:off x="712921" y="170480"/>
            <a:ext cx="17001641" cy="9980909"/>
          </a:xfrm>
          <a:prstGeom prst="rect">
            <a:avLst/>
          </a:prstGeom>
          <a:noFill/>
          <a:ln>
            <a:noFill/>
          </a:ln>
        </p:spPr>
      </p:pic>
      <p:sp>
        <p:nvSpPr>
          <p:cNvPr id="426" name="Google Shape;426;p30"/>
          <p:cNvSpPr txBox="1">
            <a:spLocks noGrp="1"/>
          </p:cNvSpPr>
          <p:nvPr>
            <p:ph type="sldNum" idx="12"/>
          </p:nvPr>
        </p:nvSpPr>
        <p:spPr>
          <a:xfrm>
            <a:off x="16374565" y="170480"/>
            <a:ext cx="1601384" cy="707234"/>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2400"/>
              <a:buNone/>
            </a:pPr>
            <a:fld id="{00000000-1234-1234-1234-123412341234}" type="slidenum">
              <a:rPr lang="en-US" sz="2000">
                <a:solidFill>
                  <a:schemeClr val="dk2"/>
                </a:solidFill>
                <a:latin typeface="Calibri"/>
                <a:ea typeface="Calibri"/>
                <a:cs typeface="Calibri"/>
                <a:sym typeface="Calibri"/>
              </a:rPr>
              <a:t>19</a:t>
            </a:fld>
            <a:endParaRPr sz="2000">
              <a:solidFill>
                <a:schemeClr val="dk2"/>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7"/>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sp>
      <p:grpSp>
        <p:nvGrpSpPr>
          <p:cNvPr id="161" name="Google Shape;161;p37"/>
          <p:cNvGrpSpPr/>
          <p:nvPr/>
        </p:nvGrpSpPr>
        <p:grpSpPr>
          <a:xfrm>
            <a:off x="-1139176" y="9673702"/>
            <a:ext cx="12831319" cy="1832372"/>
            <a:chOff x="0" y="0"/>
            <a:chExt cx="3379442" cy="482600"/>
          </a:xfrm>
        </p:grpSpPr>
        <p:sp>
          <p:nvSpPr>
            <p:cNvPr id="162" name="Google Shape;162;p37"/>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163" name="Google Shape;163;p37"/>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205071"/>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4" name="Google Shape;164;p37"/>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sp>
      <p:sp>
        <p:nvSpPr>
          <p:cNvPr id="165" name="Google Shape;165;p37"/>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6" b="-24593"/>
            </a:stretch>
          </a:blipFill>
          <a:ln>
            <a:noFill/>
          </a:ln>
        </p:spPr>
      </p:sp>
      <p:sp>
        <p:nvSpPr>
          <p:cNvPr id="166" name="Google Shape;166;p37"/>
          <p:cNvSpPr txBox="1"/>
          <p:nvPr/>
        </p:nvSpPr>
        <p:spPr>
          <a:xfrm>
            <a:off x="4572000" y="1320164"/>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5400"/>
              <a:buFont typeface="Arial"/>
              <a:buNone/>
            </a:pPr>
            <a:r>
              <a:rPr lang="en-US" sz="5400" b="1" i="0" u="none" strike="noStrike" cap="none">
                <a:solidFill>
                  <a:srgbClr val="000000"/>
                </a:solidFill>
                <a:latin typeface="Arial"/>
                <a:ea typeface="Arial"/>
                <a:cs typeface="Arial"/>
                <a:sym typeface="Arial"/>
              </a:rPr>
              <a:t>LEARNING OBJECTIVE</a:t>
            </a:r>
            <a:endParaRPr/>
          </a:p>
        </p:txBody>
      </p:sp>
      <p:sp>
        <p:nvSpPr>
          <p:cNvPr id="167" name="Google Shape;167;p37"/>
          <p:cNvSpPr txBox="1"/>
          <p:nvPr/>
        </p:nvSpPr>
        <p:spPr>
          <a:xfrm>
            <a:off x="3260526" y="2961486"/>
            <a:ext cx="12516749" cy="144650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rgbClr val="17216B"/>
              </a:buClr>
              <a:buSzPts val="3200"/>
              <a:buFont typeface="Arial"/>
              <a:buChar char="•"/>
            </a:pPr>
            <a:r>
              <a:rPr lang="en-US" sz="4400" b="0" i="0" u="none" strike="noStrike" cap="none">
                <a:solidFill>
                  <a:schemeClr val="dk1"/>
                </a:solidFill>
                <a:latin typeface="Arial"/>
                <a:ea typeface="Arial"/>
                <a:cs typeface="Arial"/>
                <a:sym typeface="Arial"/>
              </a:rPr>
              <a:t>To identify the safe and effective treatments in  </a:t>
            </a:r>
            <a:endParaRPr/>
          </a:p>
          <a:p>
            <a:pPr marL="0" marR="0" lvl="0" indent="0" algn="l" rtl="0">
              <a:lnSpc>
                <a:spcPct val="100000"/>
              </a:lnSpc>
              <a:spcBef>
                <a:spcPts val="0"/>
              </a:spcBef>
              <a:spcAft>
                <a:spcPts val="0"/>
              </a:spcAft>
              <a:buNone/>
            </a:pPr>
            <a:r>
              <a:rPr lang="en-US" sz="4400" b="0" i="0" u="none" strike="noStrike" cap="none">
                <a:solidFill>
                  <a:schemeClr val="dk1"/>
                </a:solidFill>
                <a:latin typeface="Arial"/>
                <a:ea typeface="Arial"/>
                <a:cs typeface="Arial"/>
                <a:sym typeface="Arial"/>
              </a:rPr>
              <a:t>    special population with BD</a:t>
            </a:r>
            <a:endParaRPr sz="4400" b="0" i="0" u="none" strike="noStrike" cap="none">
              <a:solidFill>
                <a:schemeClr val="dk1"/>
              </a:solidFill>
              <a:latin typeface="Arial"/>
              <a:ea typeface="Arial"/>
              <a:cs typeface="Arial"/>
              <a:sym typeface="Arial"/>
            </a:endParaRPr>
          </a:p>
        </p:txBody>
      </p:sp>
      <p:sp>
        <p:nvSpPr>
          <p:cNvPr id="168" name="Google Shape;168;p37"/>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169" name="Google Shape;169;p37"/>
          <p:cNvSpPr txBox="1">
            <a:spLocks noGrp="1"/>
          </p:cNvSpPr>
          <p:nvPr>
            <p:ph type="sldNum" idx="12"/>
          </p:nvPr>
        </p:nvSpPr>
        <p:spPr>
          <a:xfrm>
            <a:off x="15842343" y="318407"/>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None/>
            </a:pPr>
            <a:fld id="{00000000-1234-1234-1234-123412341234}" type="slidenum">
              <a:rPr lang="en-US"/>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pic>
        <p:nvPicPr>
          <p:cNvPr id="431" name="Google Shape;431;p31"/>
          <p:cNvPicPr preferRelativeResize="0"/>
          <p:nvPr/>
        </p:nvPicPr>
        <p:blipFill rotWithShape="1">
          <a:blip r:embed="rId3">
            <a:alphaModFix/>
          </a:blip>
          <a:srcRect/>
          <a:stretch/>
        </p:blipFill>
        <p:spPr>
          <a:xfrm>
            <a:off x="836908" y="402955"/>
            <a:ext cx="16924150" cy="9391973"/>
          </a:xfrm>
          <a:prstGeom prst="rect">
            <a:avLst/>
          </a:prstGeom>
          <a:noFill/>
          <a:ln>
            <a:noFill/>
          </a:ln>
        </p:spPr>
      </p:pic>
      <p:sp>
        <p:nvSpPr>
          <p:cNvPr id="432" name="Google Shape;432;p31"/>
          <p:cNvSpPr txBox="1">
            <a:spLocks noGrp="1"/>
          </p:cNvSpPr>
          <p:nvPr>
            <p:ph type="sldNum" idx="12"/>
          </p:nvPr>
        </p:nvSpPr>
        <p:spPr>
          <a:xfrm>
            <a:off x="16328070" y="138455"/>
            <a:ext cx="1601384" cy="707234"/>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2400"/>
              <a:buNone/>
            </a:pPr>
            <a:fld id="{00000000-1234-1234-1234-123412341234}" type="slidenum">
              <a:rPr lang="en-US" sz="2000">
                <a:solidFill>
                  <a:schemeClr val="dk2"/>
                </a:solidFill>
                <a:latin typeface="Calibri"/>
                <a:ea typeface="Calibri"/>
                <a:cs typeface="Calibri"/>
                <a:sym typeface="Calibri"/>
              </a:rPr>
              <a:t>20</a:t>
            </a:fld>
            <a:endParaRPr sz="2000">
              <a:solidFill>
                <a:schemeClr val="dk2"/>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pic>
        <p:nvPicPr>
          <p:cNvPr id="437" name="Google Shape;437;p32"/>
          <p:cNvPicPr preferRelativeResize="0"/>
          <p:nvPr/>
        </p:nvPicPr>
        <p:blipFill rotWithShape="1">
          <a:blip r:embed="rId3">
            <a:alphaModFix/>
          </a:blip>
          <a:srcRect/>
          <a:stretch/>
        </p:blipFill>
        <p:spPr>
          <a:xfrm>
            <a:off x="526942" y="139485"/>
            <a:ext cx="17265111" cy="9903417"/>
          </a:xfrm>
          <a:prstGeom prst="rect">
            <a:avLst/>
          </a:prstGeom>
          <a:noFill/>
          <a:ln>
            <a:noFill/>
          </a:ln>
        </p:spPr>
      </p:pic>
      <p:sp>
        <p:nvSpPr>
          <p:cNvPr id="438" name="Google Shape;438;p32"/>
          <p:cNvSpPr txBox="1">
            <a:spLocks noGrp="1"/>
          </p:cNvSpPr>
          <p:nvPr>
            <p:ph type="sldNum" idx="12"/>
          </p:nvPr>
        </p:nvSpPr>
        <p:spPr>
          <a:xfrm>
            <a:off x="16190669" y="139485"/>
            <a:ext cx="1601384" cy="707234"/>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2400"/>
              <a:buNone/>
            </a:pPr>
            <a:fld id="{00000000-1234-1234-1234-123412341234}" type="slidenum">
              <a:rPr lang="en-US" sz="2000">
                <a:solidFill>
                  <a:schemeClr val="dk2"/>
                </a:solidFill>
                <a:latin typeface="Calibri"/>
                <a:ea typeface="Calibri"/>
                <a:cs typeface="Calibri"/>
                <a:sym typeface="Calibri"/>
              </a:rPr>
              <a:t>21</a:t>
            </a:fld>
            <a:endParaRPr sz="2000">
              <a:solidFill>
                <a:schemeClr val="dk2"/>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pic>
        <p:nvPicPr>
          <p:cNvPr id="443" name="Google Shape;443;p33"/>
          <p:cNvPicPr preferRelativeResize="0"/>
          <p:nvPr/>
        </p:nvPicPr>
        <p:blipFill rotWithShape="1">
          <a:blip r:embed="rId3">
            <a:alphaModFix/>
          </a:blip>
          <a:srcRect/>
          <a:stretch/>
        </p:blipFill>
        <p:spPr>
          <a:xfrm>
            <a:off x="495946" y="0"/>
            <a:ext cx="17559580" cy="10120393"/>
          </a:xfrm>
          <a:prstGeom prst="rect">
            <a:avLst/>
          </a:prstGeom>
          <a:noFill/>
          <a:ln>
            <a:noFill/>
          </a:ln>
        </p:spPr>
      </p:pic>
      <p:sp>
        <p:nvSpPr>
          <p:cNvPr id="444" name="Google Shape;444;p33"/>
          <p:cNvSpPr txBox="1">
            <a:spLocks noGrp="1"/>
          </p:cNvSpPr>
          <p:nvPr>
            <p:ph type="sldNum" idx="12"/>
          </p:nvPr>
        </p:nvSpPr>
        <p:spPr>
          <a:xfrm>
            <a:off x="16576042" y="0"/>
            <a:ext cx="1601384" cy="707234"/>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SzPts val="2400"/>
              <a:buNone/>
            </a:pPr>
            <a:fld id="{00000000-1234-1234-1234-123412341234}" type="slidenum">
              <a:rPr lang="en-US">
                <a:solidFill>
                  <a:schemeClr val="dk2"/>
                </a:solidFill>
                <a:latin typeface="Calibri"/>
                <a:ea typeface="Calibri"/>
                <a:cs typeface="Calibri"/>
                <a:sym typeface="Calibri"/>
              </a:rPr>
              <a:t>22</a:t>
            </a:fld>
            <a:endParaRPr>
              <a:solidFill>
                <a:schemeClr val="dk2"/>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43"/>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50" name="Google Shape;450;p43"/>
          <p:cNvGrpSpPr/>
          <p:nvPr/>
        </p:nvGrpSpPr>
        <p:grpSpPr>
          <a:xfrm>
            <a:off x="-1139176" y="9673702"/>
            <a:ext cx="12831319" cy="1832372"/>
            <a:chOff x="0" y="0"/>
            <a:chExt cx="3379442" cy="482600"/>
          </a:xfrm>
        </p:grpSpPr>
        <p:sp>
          <p:nvSpPr>
            <p:cNvPr id="451" name="Google Shape;451;p43"/>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2" name="Google Shape;452;p43"/>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453" name="Google Shape;453;p43"/>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4" name="Google Shape;454;p43"/>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Google Shape;455;p43"/>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456" name="Google Shape;456;p43"/>
          <p:cNvSpPr txBox="1"/>
          <p:nvPr/>
        </p:nvSpPr>
        <p:spPr>
          <a:xfrm>
            <a:off x="4396227" y="490373"/>
            <a:ext cx="10542707" cy="1120845"/>
          </a:xfrm>
          <a:prstGeom prst="rect">
            <a:avLst/>
          </a:prstGeom>
          <a:noFill/>
          <a:ln>
            <a:noFill/>
          </a:ln>
        </p:spPr>
        <p:txBody>
          <a:bodyPr spcFirstLastPara="1" wrap="square" lIns="137125" tIns="68550" rIns="137125" bIns="68550" anchor="b" anchorCtr="0">
            <a:noAutofit/>
          </a:bodyPr>
          <a:lstStyle/>
          <a:p>
            <a:pPr marL="0" marR="0" lvl="0" indent="0" algn="ctr" rtl="0">
              <a:lnSpc>
                <a:spcPct val="94993"/>
              </a:lnSpc>
              <a:spcBef>
                <a:spcPts val="0"/>
              </a:spcBef>
              <a:spcAft>
                <a:spcPts val="0"/>
              </a:spcAft>
              <a:buNone/>
            </a:pPr>
            <a:r>
              <a:rPr lang="en-US" sz="4800" b="1" i="0" u="none" strike="noStrike" cap="none">
                <a:solidFill>
                  <a:schemeClr val="dk1"/>
                </a:solidFill>
                <a:latin typeface="Arial"/>
                <a:ea typeface="Arial"/>
                <a:cs typeface="Arial"/>
                <a:sym typeface="Arial"/>
              </a:rPr>
              <a:t>SUMMARY: RECOMMENDATIONS</a:t>
            </a:r>
            <a:endParaRPr sz="4800" b="1" i="0" u="none" strike="noStrike" cap="none">
              <a:solidFill>
                <a:schemeClr val="dk1"/>
              </a:solidFill>
              <a:latin typeface="Arial"/>
              <a:ea typeface="Arial"/>
              <a:cs typeface="Arial"/>
              <a:sym typeface="Arial"/>
            </a:endParaRPr>
          </a:p>
        </p:txBody>
      </p:sp>
      <p:grpSp>
        <p:nvGrpSpPr>
          <p:cNvPr id="457" name="Google Shape;457;p43"/>
          <p:cNvGrpSpPr/>
          <p:nvPr/>
        </p:nvGrpSpPr>
        <p:grpSpPr>
          <a:xfrm>
            <a:off x="3298093" y="2090480"/>
            <a:ext cx="12738976" cy="6709643"/>
            <a:chOff x="0" y="2124"/>
            <a:chExt cx="6242839" cy="3769200"/>
          </a:xfrm>
        </p:grpSpPr>
        <p:sp>
          <p:nvSpPr>
            <p:cNvPr id="458" name="Google Shape;458;p43"/>
            <p:cNvSpPr/>
            <p:nvPr/>
          </p:nvSpPr>
          <p:spPr>
            <a:xfrm>
              <a:off x="0" y="2124"/>
              <a:ext cx="6242839" cy="1076914"/>
            </a:xfrm>
            <a:prstGeom prst="roundRect">
              <a:avLst>
                <a:gd name="adj" fmla="val 10000"/>
              </a:avLst>
            </a:prstGeom>
            <a:solidFill>
              <a:srgbClr val="CCECFF"/>
            </a:solid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59" name="Google Shape;459;p43"/>
            <p:cNvSpPr/>
            <p:nvPr/>
          </p:nvSpPr>
          <p:spPr>
            <a:xfrm>
              <a:off x="1243835" y="2124"/>
              <a:ext cx="4999003" cy="1076914"/>
            </a:xfrm>
            <a:prstGeom prst="rect">
              <a:avLst/>
            </a:prstGeom>
            <a:no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0" name="Google Shape;460;p43"/>
            <p:cNvSpPr txBox="1"/>
            <p:nvPr/>
          </p:nvSpPr>
          <p:spPr>
            <a:xfrm>
              <a:off x="1243835" y="2124"/>
              <a:ext cx="4999003" cy="1076914"/>
            </a:xfrm>
            <a:prstGeom prst="rect">
              <a:avLst/>
            </a:prstGeom>
            <a:noFill/>
            <a:ln>
              <a:noFill/>
            </a:ln>
          </p:spPr>
          <p:txBody>
            <a:bodyPr spcFirstLastPara="1" wrap="square" lIns="170925" tIns="170925" rIns="170925" bIns="1709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Arial"/>
                  <a:ea typeface="Arial"/>
                  <a:cs typeface="Arial"/>
                  <a:sym typeface="Arial"/>
                </a:rPr>
                <a:t>Shared decision-making in weighing the risks versus benefits of pharmacological treatment should be done in pregnant and lactating women with bipolar disorder.</a:t>
              </a:r>
              <a:endParaRPr sz="3200" b="0" i="0" u="none" strike="noStrike" cap="none">
                <a:solidFill>
                  <a:schemeClr val="dk1"/>
                </a:solidFill>
                <a:latin typeface="Arial"/>
                <a:ea typeface="Arial"/>
                <a:cs typeface="Arial"/>
                <a:sym typeface="Arial"/>
              </a:endParaRPr>
            </a:p>
          </p:txBody>
        </p:sp>
        <p:sp>
          <p:nvSpPr>
            <p:cNvPr id="461" name="Google Shape;461;p43"/>
            <p:cNvSpPr/>
            <p:nvPr/>
          </p:nvSpPr>
          <p:spPr>
            <a:xfrm>
              <a:off x="0" y="1348267"/>
              <a:ext cx="6242839" cy="1076914"/>
            </a:xfrm>
            <a:prstGeom prst="roundRect">
              <a:avLst>
                <a:gd name="adj" fmla="val 10000"/>
              </a:avLst>
            </a:prstGeom>
            <a:solidFill>
              <a:srgbClr val="CCECFF"/>
            </a:solid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2" name="Google Shape;462;p43"/>
            <p:cNvSpPr/>
            <p:nvPr/>
          </p:nvSpPr>
          <p:spPr>
            <a:xfrm>
              <a:off x="1243835" y="1348267"/>
              <a:ext cx="4999003" cy="1076914"/>
            </a:xfrm>
            <a:prstGeom prst="rect">
              <a:avLst/>
            </a:prstGeom>
            <a:no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3" name="Google Shape;463;p43"/>
            <p:cNvSpPr txBox="1"/>
            <p:nvPr/>
          </p:nvSpPr>
          <p:spPr>
            <a:xfrm>
              <a:off x="1243835" y="1348267"/>
              <a:ext cx="4999003" cy="1076914"/>
            </a:xfrm>
            <a:prstGeom prst="rect">
              <a:avLst/>
            </a:prstGeom>
            <a:noFill/>
            <a:ln>
              <a:noFill/>
            </a:ln>
          </p:spPr>
          <p:txBody>
            <a:bodyPr spcFirstLastPara="1" wrap="square" lIns="170925" tIns="170925" rIns="170925" bIns="1709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Arial"/>
                  <a:ea typeface="Arial"/>
                  <a:cs typeface="Arial"/>
                  <a:sym typeface="Arial"/>
                </a:rPr>
                <a:t>Atypical antipsychotics e.g. olanzapine and quetiapine may be used in pregnancy.</a:t>
              </a:r>
              <a:endParaRPr sz="3200" b="0" i="0" u="none" strike="noStrike" cap="none">
                <a:solidFill>
                  <a:srgbClr val="000000"/>
                </a:solidFill>
                <a:latin typeface="Arial"/>
                <a:ea typeface="Arial"/>
                <a:cs typeface="Arial"/>
                <a:sym typeface="Arial"/>
              </a:endParaRPr>
            </a:p>
          </p:txBody>
        </p:sp>
        <p:sp>
          <p:nvSpPr>
            <p:cNvPr id="464" name="Google Shape;464;p43"/>
            <p:cNvSpPr/>
            <p:nvPr/>
          </p:nvSpPr>
          <p:spPr>
            <a:xfrm>
              <a:off x="0" y="2694410"/>
              <a:ext cx="6242839" cy="1076914"/>
            </a:xfrm>
            <a:prstGeom prst="roundRect">
              <a:avLst>
                <a:gd name="adj" fmla="val 10000"/>
              </a:avLst>
            </a:prstGeom>
            <a:solidFill>
              <a:srgbClr val="CCECFF"/>
            </a:solid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5" name="Google Shape;465;p43"/>
            <p:cNvSpPr/>
            <p:nvPr/>
          </p:nvSpPr>
          <p:spPr>
            <a:xfrm>
              <a:off x="1243835" y="2694410"/>
              <a:ext cx="4999003" cy="1076914"/>
            </a:xfrm>
            <a:prstGeom prst="rect">
              <a:avLst/>
            </a:prstGeom>
            <a:no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6" name="Google Shape;466;p43"/>
            <p:cNvSpPr txBox="1"/>
            <p:nvPr/>
          </p:nvSpPr>
          <p:spPr>
            <a:xfrm>
              <a:off x="1243835" y="2694410"/>
              <a:ext cx="4999003" cy="1076914"/>
            </a:xfrm>
            <a:prstGeom prst="rect">
              <a:avLst/>
            </a:prstGeom>
            <a:noFill/>
            <a:ln>
              <a:noFill/>
            </a:ln>
          </p:spPr>
          <p:txBody>
            <a:bodyPr spcFirstLastPara="1" wrap="square" lIns="170925" tIns="170925" rIns="170925" bIns="1709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chemeClr val="dk1"/>
                  </a:solidFill>
                  <a:latin typeface="Arial"/>
                  <a:ea typeface="Arial"/>
                  <a:cs typeface="Arial"/>
                  <a:sym typeface="Arial"/>
                </a:rPr>
                <a:t>Mood stabilisers should be used with caution in pregnancy given their teratogenic risks.</a:t>
              </a:r>
              <a:endParaRPr sz="3200" b="0" i="0" u="none" strike="noStrike" cap="none">
                <a:solidFill>
                  <a:srgbClr val="000000"/>
                </a:solidFill>
                <a:latin typeface="Arial"/>
                <a:ea typeface="Arial"/>
                <a:cs typeface="Arial"/>
                <a:sym typeface="Arial"/>
              </a:endParaRPr>
            </a:p>
          </p:txBody>
        </p:sp>
        <p:sp>
          <p:nvSpPr>
            <p:cNvPr id="467" name="Google Shape;467;p43"/>
            <p:cNvSpPr/>
            <p:nvPr/>
          </p:nvSpPr>
          <p:spPr>
            <a:xfrm>
              <a:off x="325766" y="244430"/>
              <a:ext cx="592302" cy="592302"/>
            </a:xfrm>
            <a:prstGeom prst="rect">
              <a:avLst/>
            </a:prstGeom>
            <a:blipFill rotWithShape="1">
              <a:blip r:embed="rId5">
                <a:alphaModFix/>
              </a:blip>
              <a:stretch>
                <a:fillRect/>
              </a:stretch>
            </a:blip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8" name="Google Shape;468;p43"/>
            <p:cNvSpPr/>
            <p:nvPr/>
          </p:nvSpPr>
          <p:spPr>
            <a:xfrm>
              <a:off x="325766" y="1590573"/>
              <a:ext cx="592302" cy="592302"/>
            </a:xfrm>
            <a:prstGeom prst="rect">
              <a:avLst/>
            </a:prstGeom>
            <a:blipFill rotWithShape="1">
              <a:blip r:embed="rId6">
                <a:alphaModFix/>
              </a:blip>
              <a:stretch>
                <a:fillRect/>
              </a:stretch>
            </a:blip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69" name="Google Shape;469;p43"/>
            <p:cNvSpPr/>
            <p:nvPr/>
          </p:nvSpPr>
          <p:spPr>
            <a:xfrm>
              <a:off x="325766" y="2936715"/>
              <a:ext cx="592302" cy="592302"/>
            </a:xfrm>
            <a:prstGeom prst="rect">
              <a:avLst/>
            </a:prstGeom>
            <a:blipFill rotWithShape="1">
              <a:blip r:embed="rId7">
                <a:alphaModFix/>
              </a:blip>
              <a:stretch>
                <a:fillRect/>
              </a:stretch>
            </a:blipFill>
            <a:ln>
              <a:noFill/>
            </a:ln>
          </p:spPr>
          <p:txBody>
            <a:bodyPr spcFirstLastPara="1" wrap="square" lIns="137125" tIns="137125" rIns="137125" bIns="137125" anchor="ctr" anchorCtr="0">
              <a:noAutofit/>
            </a:bodyPr>
            <a:lstStyle/>
            <a:p>
              <a:pPr marL="0" marR="0" lvl="0" indent="0" algn="l"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grpSp>
      <p:sp>
        <p:nvSpPr>
          <p:cNvPr id="470" name="Google Shape;470;p43"/>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grpSp>
        <p:nvGrpSpPr>
          <p:cNvPr id="475" name="Google Shape;475;p44"/>
          <p:cNvGrpSpPr/>
          <p:nvPr/>
        </p:nvGrpSpPr>
        <p:grpSpPr>
          <a:xfrm>
            <a:off x="-3434405" y="-2424537"/>
            <a:ext cx="22827326" cy="3667449"/>
            <a:chOff x="0" y="0"/>
            <a:chExt cx="5660972" cy="909494"/>
          </a:xfrm>
        </p:grpSpPr>
        <p:sp>
          <p:nvSpPr>
            <p:cNvPr id="476" name="Google Shape;476;p44"/>
            <p:cNvSpPr/>
            <p:nvPr/>
          </p:nvSpPr>
          <p:spPr>
            <a:xfrm>
              <a:off x="0" y="0"/>
              <a:ext cx="5660972" cy="909494"/>
            </a:xfrm>
            <a:custGeom>
              <a:avLst/>
              <a:gdLst/>
              <a:ahLst/>
              <a:cxnLst/>
              <a:rect l="l" t="t" r="r" b="b"/>
              <a:pathLst>
                <a:path w="5660972" h="909494" extrusionOk="0">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7" name="Google Shape;477;p44"/>
            <p:cNvSpPr txBox="1"/>
            <p:nvPr/>
          </p:nvSpPr>
          <p:spPr>
            <a:xfrm>
              <a:off x="63500" y="6350"/>
              <a:ext cx="5533971" cy="839644"/>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478" name="Google Shape;478;p44"/>
          <p:cNvSpPr/>
          <p:nvPr/>
        </p:nvSpPr>
        <p:spPr>
          <a:xfrm rot="-9425734">
            <a:off x="8385001" y="475597"/>
            <a:ext cx="8761717" cy="8957146"/>
          </a:xfrm>
          <a:custGeom>
            <a:avLst/>
            <a:gdLst/>
            <a:ahLst/>
            <a:cxnLst/>
            <a:rect l="l" t="t" r="r" b="b"/>
            <a:pathLst>
              <a:path w="8761717" h="8957146" extrusionOk="0">
                <a:moveTo>
                  <a:pt x="0" y="0"/>
                </a:moveTo>
                <a:lnTo>
                  <a:pt x="8761717" y="0"/>
                </a:lnTo>
                <a:lnTo>
                  <a:pt x="8761717" y="8957145"/>
                </a:lnTo>
                <a:lnTo>
                  <a:pt x="0" y="8957145"/>
                </a:lnTo>
                <a:lnTo>
                  <a:pt x="0" y="0"/>
                </a:lnTo>
                <a:close/>
              </a:path>
            </a:pathLst>
          </a:custGeom>
          <a:blipFill rotWithShape="1">
            <a:blip r:embed="rId3">
              <a:alphaModFix amt="10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Google Shape;479;p44"/>
          <p:cNvSpPr/>
          <p:nvPr/>
        </p:nvSpPr>
        <p:spPr>
          <a:xfrm rot="4876606">
            <a:off x="-2631017" y="7726570"/>
            <a:ext cx="4714159" cy="4819308"/>
          </a:xfrm>
          <a:custGeom>
            <a:avLst/>
            <a:gdLst/>
            <a:ahLst/>
            <a:cxnLst/>
            <a:rect l="l" t="t" r="r" b="b"/>
            <a:pathLst>
              <a:path w="4714159" h="4819308" extrusionOk="0">
                <a:moveTo>
                  <a:pt x="0" y="0"/>
                </a:moveTo>
                <a:lnTo>
                  <a:pt x="4714159" y="0"/>
                </a:lnTo>
                <a:lnTo>
                  <a:pt x="4714159" y="4819308"/>
                </a:lnTo>
                <a:lnTo>
                  <a:pt x="0" y="4819308"/>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0" name="Google Shape;480;p44"/>
          <p:cNvSpPr/>
          <p:nvPr/>
        </p:nvSpPr>
        <p:spPr>
          <a:xfrm>
            <a:off x="11857221" y="1719908"/>
            <a:ext cx="4955368" cy="7132071"/>
          </a:xfrm>
          <a:custGeom>
            <a:avLst/>
            <a:gdLst/>
            <a:ahLst/>
            <a:cxnLst/>
            <a:rect l="l" t="t" r="r" b="b"/>
            <a:pathLst>
              <a:path w="4955368" h="7132071" extrusionOk="0">
                <a:moveTo>
                  <a:pt x="0" y="0"/>
                </a:moveTo>
                <a:lnTo>
                  <a:pt x="4955368" y="0"/>
                </a:lnTo>
                <a:lnTo>
                  <a:pt x="4955368" y="7132071"/>
                </a:lnTo>
                <a:lnTo>
                  <a:pt x="0" y="7132071"/>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81" name="Google Shape;481;p44"/>
          <p:cNvGrpSpPr/>
          <p:nvPr/>
        </p:nvGrpSpPr>
        <p:grpSpPr>
          <a:xfrm>
            <a:off x="-955072" y="9490984"/>
            <a:ext cx="20770739" cy="2231372"/>
            <a:chOff x="0" y="0"/>
            <a:chExt cx="9609927" cy="1032381"/>
          </a:xfrm>
        </p:grpSpPr>
        <p:sp>
          <p:nvSpPr>
            <p:cNvPr id="482" name="Google Shape;482;p44"/>
            <p:cNvSpPr/>
            <p:nvPr/>
          </p:nvSpPr>
          <p:spPr>
            <a:xfrm>
              <a:off x="0" y="0"/>
              <a:ext cx="9609927" cy="1032381"/>
            </a:xfrm>
            <a:custGeom>
              <a:avLst/>
              <a:gdLst/>
              <a:ahLst/>
              <a:cxnLst/>
              <a:rect l="l" t="t" r="r" b="b"/>
              <a:pathLst>
                <a:path w="9609927" h="1032381" extrusionOk="0">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3" name="Google Shape;483;p44"/>
            <p:cNvSpPr txBox="1"/>
            <p:nvPr/>
          </p:nvSpPr>
          <p:spPr>
            <a:xfrm>
              <a:off x="63500" y="6350"/>
              <a:ext cx="9482927" cy="962531"/>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484" name="Google Shape;484;p44"/>
          <p:cNvSpPr txBox="1"/>
          <p:nvPr/>
        </p:nvSpPr>
        <p:spPr>
          <a:xfrm>
            <a:off x="333300" y="4082329"/>
            <a:ext cx="11040000" cy="3947234"/>
          </a:xfrm>
          <a:prstGeom prst="rect">
            <a:avLst/>
          </a:prstGeom>
          <a:noFill/>
          <a:ln>
            <a:noFill/>
          </a:ln>
        </p:spPr>
        <p:txBody>
          <a:bodyPr spcFirstLastPara="1" wrap="square" lIns="0" tIns="0" rIns="0" bIns="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PEOPLE WITH SUBSTANCE USE DISORDER AND PEOPLE WITH BORDERLINE PERSONALITY DISORDER </a:t>
            </a:r>
            <a:endParaRPr sz="5400" b="0" i="0" u="none" strike="noStrike" cap="none">
              <a:solidFill>
                <a:schemeClr val="dk1"/>
              </a:solidFill>
              <a:latin typeface="Arial"/>
              <a:ea typeface="Arial"/>
              <a:cs typeface="Arial"/>
              <a:sym typeface="Arial"/>
            </a:endParaRPr>
          </a:p>
          <a:p>
            <a:pPr marL="0" marR="0" lvl="0" indent="0" algn="ctr" rtl="0">
              <a:lnSpc>
                <a:spcPct val="94993"/>
              </a:lnSpc>
              <a:spcBef>
                <a:spcPts val="0"/>
              </a:spcBef>
              <a:spcAft>
                <a:spcPts val="0"/>
              </a:spcAft>
              <a:buClr>
                <a:srgbClr val="000000"/>
              </a:buClr>
              <a:buSzPts val="4400"/>
              <a:buFont typeface="Arial"/>
              <a:buNone/>
            </a:pPr>
            <a:endParaRPr sz="5400" b="1" i="0" u="none" strike="noStrike" cap="none">
              <a:solidFill>
                <a:schemeClr val="dk1"/>
              </a:solidFill>
              <a:latin typeface="Arial"/>
              <a:ea typeface="Arial"/>
              <a:cs typeface="Arial"/>
              <a:sym typeface="Arial"/>
            </a:endParaRPr>
          </a:p>
        </p:txBody>
      </p:sp>
      <p:sp>
        <p:nvSpPr>
          <p:cNvPr id="485" name="Google Shape;485;p44"/>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45"/>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91" name="Google Shape;491;p45"/>
          <p:cNvGrpSpPr/>
          <p:nvPr/>
        </p:nvGrpSpPr>
        <p:grpSpPr>
          <a:xfrm>
            <a:off x="-1139176" y="9673702"/>
            <a:ext cx="12831319" cy="1832372"/>
            <a:chOff x="0" y="0"/>
            <a:chExt cx="3379442" cy="482600"/>
          </a:xfrm>
        </p:grpSpPr>
        <p:sp>
          <p:nvSpPr>
            <p:cNvPr id="492" name="Google Shape;492;p45"/>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3" name="Google Shape;493;p45"/>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494" name="Google Shape;494;p45"/>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45"/>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6" name="Google Shape;496;p45"/>
          <p:cNvSpPr txBox="1"/>
          <p:nvPr/>
        </p:nvSpPr>
        <p:spPr>
          <a:xfrm>
            <a:off x="3366053" y="713373"/>
            <a:ext cx="14670155" cy="1671186"/>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PEOPLE WITH SUBSTANCE USE DISORDER </a:t>
            </a:r>
            <a:endParaRPr sz="5400" b="0" i="0" u="none" strike="noStrike" cap="none">
              <a:solidFill>
                <a:schemeClr val="dk1"/>
              </a:solidFill>
              <a:latin typeface="Arial"/>
              <a:ea typeface="Arial"/>
              <a:cs typeface="Arial"/>
              <a:sym typeface="Arial"/>
            </a:endParaRPr>
          </a:p>
        </p:txBody>
      </p:sp>
      <p:sp>
        <p:nvSpPr>
          <p:cNvPr id="497" name="Google Shape;497;p45"/>
          <p:cNvSpPr txBox="1"/>
          <p:nvPr/>
        </p:nvSpPr>
        <p:spPr>
          <a:xfrm>
            <a:off x="3366053" y="2435394"/>
            <a:ext cx="14034051" cy="6225382"/>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7000"/>
              </a:lnSpc>
              <a:spcBef>
                <a:spcPts val="0"/>
              </a:spcBef>
              <a:spcAft>
                <a:spcPts val="0"/>
              </a:spcAft>
              <a:buClr>
                <a:srgbClr val="000000"/>
              </a:buClr>
              <a:buSzPts val="3200"/>
              <a:buFont typeface="Arial"/>
              <a:buChar char="•"/>
            </a:pPr>
            <a:r>
              <a:rPr lang="en-US" sz="3600" b="0" i="0" u="none" strike="noStrike" cap="none">
                <a:solidFill>
                  <a:srgbClr val="000000"/>
                </a:solidFill>
                <a:latin typeface="Arial"/>
                <a:ea typeface="Arial"/>
                <a:cs typeface="Arial"/>
                <a:sym typeface="Arial"/>
              </a:rPr>
              <a:t>Substance use disorder (SUD) is a common co-morbidity of BD. Substance use may cause, mimic, underlie or complicate mental health disorders. Empirical evidence to guide optimal management of BD and co-morbid SUD is scarce, partly because such patients are difficult to engage in clinical trials. </a:t>
            </a:r>
            <a:endParaRPr/>
          </a:p>
          <a:p>
            <a:pPr marL="457200" marR="0" lvl="0" indent="-254000" algn="just" rtl="0">
              <a:lnSpc>
                <a:spcPct val="107000"/>
              </a:lnSpc>
              <a:spcBef>
                <a:spcPts val="800"/>
              </a:spcBef>
              <a:spcAft>
                <a:spcPts val="0"/>
              </a:spcAft>
              <a:buClr>
                <a:srgbClr val="000000"/>
              </a:buClr>
              <a:buSzPts val="3200"/>
              <a:buFont typeface="Arial"/>
              <a:buNone/>
            </a:pPr>
            <a:endParaRPr sz="3600" b="0" i="0" u="none" strike="noStrike" cap="none">
              <a:solidFill>
                <a:srgbClr val="000000"/>
              </a:solidFill>
              <a:latin typeface="Arial"/>
              <a:ea typeface="Arial"/>
              <a:cs typeface="Arial"/>
              <a:sym typeface="Arial"/>
            </a:endParaRPr>
          </a:p>
          <a:p>
            <a:pPr marL="457200" marR="0" lvl="0" indent="-457200" algn="just" rtl="0">
              <a:lnSpc>
                <a:spcPct val="107000"/>
              </a:lnSpc>
              <a:spcBef>
                <a:spcPts val="800"/>
              </a:spcBef>
              <a:spcAft>
                <a:spcPts val="0"/>
              </a:spcAft>
              <a:buClr>
                <a:srgbClr val="000000"/>
              </a:buClr>
              <a:buSzPts val="3200"/>
              <a:buFont typeface="Arial"/>
              <a:buChar char="•"/>
            </a:pPr>
            <a:r>
              <a:rPr lang="en-US" sz="3600" b="0" i="0" u="none" strike="noStrike" cap="none">
                <a:solidFill>
                  <a:srgbClr val="000000"/>
                </a:solidFill>
                <a:latin typeface="Arial"/>
                <a:ea typeface="Arial"/>
                <a:cs typeface="Arial"/>
                <a:sym typeface="Arial"/>
              </a:rPr>
              <a:t>NICE guidelines have recommended that the use of alcohol, tobacco, prescription and non-prescription medication, and illicit drugs should be discussed with people with BD to address the negative effects of these substances.</a:t>
            </a:r>
            <a:r>
              <a:rPr lang="en-US" sz="3600" b="0" i="0" u="none" strike="noStrike" cap="none" baseline="30000">
                <a:solidFill>
                  <a:srgbClr val="000000"/>
                </a:solidFill>
                <a:latin typeface="Arial"/>
                <a:ea typeface="Arial"/>
                <a:cs typeface="Arial"/>
                <a:sym typeface="Arial"/>
              </a:rPr>
              <a:t>73</a:t>
            </a:r>
            <a:r>
              <a:rPr lang="en-US" sz="3600" b="0" i="0" u="none" strike="noStrike" cap="none">
                <a:solidFill>
                  <a:srgbClr val="000000"/>
                </a:solidFill>
                <a:latin typeface="Arial"/>
                <a:ea typeface="Arial"/>
                <a:cs typeface="Arial"/>
                <a:sym typeface="Arial"/>
              </a:rPr>
              <a:t> </a:t>
            </a:r>
            <a:endParaRPr sz="3600" b="0" i="0" u="none" strike="noStrike" cap="none">
              <a:solidFill>
                <a:srgbClr val="000000"/>
              </a:solidFill>
              <a:latin typeface="Arial"/>
              <a:ea typeface="Arial"/>
              <a:cs typeface="Arial"/>
              <a:sym typeface="Arial"/>
            </a:endParaRPr>
          </a:p>
        </p:txBody>
      </p:sp>
      <p:sp>
        <p:nvSpPr>
          <p:cNvPr id="498" name="Google Shape;498;p45"/>
          <p:cNvSpPr txBox="1"/>
          <p:nvPr/>
        </p:nvSpPr>
        <p:spPr>
          <a:xfrm>
            <a:off x="10874829" y="9013371"/>
            <a:ext cx="6671049"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73. National Collaborating Centre for Mental Health (UK). Bipolar Disorder. 2014 </a:t>
            </a:r>
            <a:endParaRPr sz="1400" b="0" i="0" u="none" strike="noStrike" cap="none">
              <a:solidFill>
                <a:srgbClr val="000000"/>
              </a:solidFill>
              <a:latin typeface="Arial"/>
              <a:ea typeface="Arial"/>
              <a:cs typeface="Arial"/>
              <a:sym typeface="Arial"/>
            </a:endParaRPr>
          </a:p>
        </p:txBody>
      </p:sp>
      <p:sp>
        <p:nvSpPr>
          <p:cNvPr id="499" name="Google Shape;499;p45"/>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500" name="Google Shape;500;p45"/>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46"/>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06" name="Google Shape;506;p46"/>
          <p:cNvGrpSpPr/>
          <p:nvPr/>
        </p:nvGrpSpPr>
        <p:grpSpPr>
          <a:xfrm>
            <a:off x="-1139176" y="9673702"/>
            <a:ext cx="12831319" cy="1832372"/>
            <a:chOff x="0" y="0"/>
            <a:chExt cx="3379442" cy="482600"/>
          </a:xfrm>
        </p:grpSpPr>
        <p:sp>
          <p:nvSpPr>
            <p:cNvPr id="507" name="Google Shape;507;p46"/>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8" name="Google Shape;508;p46"/>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09" name="Google Shape;509;p46"/>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0" name="Google Shape;510;p46"/>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1" name="Google Shape;511;p46"/>
          <p:cNvSpPr txBox="1"/>
          <p:nvPr/>
        </p:nvSpPr>
        <p:spPr>
          <a:xfrm>
            <a:off x="3366053" y="148650"/>
            <a:ext cx="14670155" cy="1671186"/>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PEOPLE WITH SUBSTANCE USE DISORDER</a:t>
            </a:r>
            <a:endParaRPr sz="5400" b="0" i="0" u="none" strike="noStrike" cap="none">
              <a:solidFill>
                <a:schemeClr val="dk1"/>
              </a:solidFill>
              <a:latin typeface="Arial"/>
              <a:ea typeface="Arial"/>
              <a:cs typeface="Arial"/>
              <a:sym typeface="Arial"/>
            </a:endParaRPr>
          </a:p>
        </p:txBody>
      </p:sp>
      <p:sp>
        <p:nvSpPr>
          <p:cNvPr id="512" name="Google Shape;512;p46"/>
          <p:cNvSpPr txBox="1"/>
          <p:nvPr/>
        </p:nvSpPr>
        <p:spPr>
          <a:xfrm>
            <a:off x="3573263" y="1641540"/>
            <a:ext cx="13669708" cy="8568459"/>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en-US" sz="4000" b="0" i="0" u="none" strike="noStrike" cap="none">
                <a:solidFill>
                  <a:srgbClr val="000000"/>
                </a:solidFill>
                <a:latin typeface="Arial"/>
                <a:ea typeface="Arial"/>
                <a:cs typeface="Arial"/>
                <a:sym typeface="Arial"/>
              </a:rPr>
              <a:t>In a guideline on the pharmacological and psychological management of adult patients with BD and co-morbid SUD, the following are recommended:</a:t>
            </a:r>
            <a:r>
              <a:rPr lang="en-US" sz="4000" b="0" i="0" u="none" strike="noStrike" cap="none" baseline="30000">
                <a:solidFill>
                  <a:srgbClr val="000000"/>
                </a:solidFill>
                <a:latin typeface="Arial"/>
                <a:ea typeface="Arial"/>
                <a:cs typeface="Arial"/>
                <a:sym typeface="Arial"/>
              </a:rPr>
              <a:t>129 </a:t>
            </a:r>
            <a:endParaRPr sz="4000" b="0" i="0" u="none" strike="noStrike" cap="none">
              <a:solidFill>
                <a:srgbClr val="000000"/>
              </a:solidFill>
              <a:latin typeface="Arial"/>
              <a:ea typeface="Arial"/>
              <a:cs typeface="Arial"/>
              <a:sym typeface="Arial"/>
            </a:endParaRPr>
          </a:p>
          <a:p>
            <a:pPr marL="457200" marR="0" lvl="6" indent="-457200" algn="just" rtl="0">
              <a:lnSpc>
                <a:spcPct val="107000"/>
              </a:lnSpc>
              <a:spcBef>
                <a:spcPts val="800"/>
              </a:spcBef>
              <a:spcAft>
                <a:spcPts val="0"/>
              </a:spcAft>
              <a:buClr>
                <a:srgbClr val="000000"/>
              </a:buClr>
              <a:buSzPts val="3200"/>
              <a:buFont typeface="Noto Sans Symbols"/>
              <a:buChar char="❖"/>
            </a:pPr>
            <a:r>
              <a:rPr lang="en-US" sz="4000" b="0" i="0" u="none" strike="noStrike" cap="none">
                <a:solidFill>
                  <a:srgbClr val="000000"/>
                </a:solidFill>
                <a:latin typeface="Arial"/>
                <a:ea typeface="Arial"/>
                <a:cs typeface="Arial"/>
                <a:sym typeface="Arial"/>
              </a:rPr>
              <a:t>adjuvant valproate or naltrexone may improve symptoms of alcohol use disorder </a:t>
            </a:r>
            <a:endParaRPr sz="4000" b="0" i="0" u="none" strike="noStrike" cap="none">
              <a:solidFill>
                <a:srgbClr val="000000"/>
              </a:solidFill>
              <a:latin typeface="Arial"/>
              <a:ea typeface="Arial"/>
              <a:cs typeface="Arial"/>
              <a:sym typeface="Arial"/>
            </a:endParaRPr>
          </a:p>
          <a:p>
            <a:pPr marL="457200" marR="0" lvl="5" indent="-457200" algn="just" rtl="0">
              <a:lnSpc>
                <a:spcPct val="107000"/>
              </a:lnSpc>
              <a:spcBef>
                <a:spcPts val="800"/>
              </a:spcBef>
              <a:spcAft>
                <a:spcPts val="0"/>
              </a:spcAft>
              <a:buClr>
                <a:srgbClr val="000000"/>
              </a:buClr>
              <a:buSzPts val="3200"/>
              <a:buFont typeface="Noto Sans Symbols"/>
              <a:buChar char="❖"/>
            </a:pPr>
            <a:r>
              <a:rPr lang="en-US" sz="4000" b="0" i="0" u="none" strike="noStrike" cap="none">
                <a:solidFill>
                  <a:srgbClr val="000000"/>
                </a:solidFill>
                <a:latin typeface="Arial"/>
                <a:ea typeface="Arial"/>
                <a:cs typeface="Arial"/>
                <a:sym typeface="Arial"/>
              </a:rPr>
              <a:t>lamotrigine add-on therapy may reduce cocaine use </a:t>
            </a:r>
            <a:endParaRPr sz="4000" b="0" i="0" u="none" strike="noStrike" cap="none">
              <a:solidFill>
                <a:srgbClr val="000000"/>
              </a:solidFill>
              <a:latin typeface="Arial"/>
              <a:ea typeface="Arial"/>
              <a:cs typeface="Arial"/>
              <a:sym typeface="Arial"/>
            </a:endParaRPr>
          </a:p>
          <a:p>
            <a:pPr marL="457200" marR="0" lvl="5" indent="-457200" algn="just" rtl="0">
              <a:lnSpc>
                <a:spcPct val="107000"/>
              </a:lnSpc>
              <a:spcBef>
                <a:spcPts val="800"/>
              </a:spcBef>
              <a:spcAft>
                <a:spcPts val="0"/>
              </a:spcAft>
              <a:buClr>
                <a:srgbClr val="000000"/>
              </a:buClr>
              <a:buSzPts val="3200"/>
              <a:buFont typeface="Noto Sans Symbols"/>
              <a:buChar char="❖"/>
            </a:pPr>
            <a:r>
              <a:rPr lang="en-US" sz="4000" b="0" i="0" u="none" strike="noStrike" cap="none">
                <a:solidFill>
                  <a:srgbClr val="000000"/>
                </a:solidFill>
                <a:latin typeface="Arial"/>
                <a:ea typeface="Arial"/>
                <a:cs typeface="Arial"/>
                <a:sym typeface="Arial"/>
              </a:rPr>
              <a:t>varenicline may improve nicotine abstinence </a:t>
            </a:r>
            <a:endParaRPr sz="4000" b="0" i="0" u="none" strike="noStrike" cap="none">
              <a:solidFill>
                <a:srgbClr val="000000"/>
              </a:solidFill>
              <a:latin typeface="Arial"/>
              <a:ea typeface="Arial"/>
              <a:cs typeface="Arial"/>
              <a:sym typeface="Arial"/>
            </a:endParaRPr>
          </a:p>
          <a:p>
            <a:pPr marL="457200" marR="0" lvl="5" indent="-457200" algn="just" rtl="0">
              <a:lnSpc>
                <a:spcPct val="107000"/>
              </a:lnSpc>
              <a:spcBef>
                <a:spcPts val="800"/>
              </a:spcBef>
              <a:spcAft>
                <a:spcPts val="0"/>
              </a:spcAft>
              <a:buClr>
                <a:srgbClr val="000000"/>
              </a:buClr>
              <a:buSzPts val="3200"/>
              <a:buFont typeface="Noto Sans Symbols"/>
              <a:buChar char="❖"/>
            </a:pPr>
            <a:r>
              <a:rPr lang="en-US" sz="4000" b="0" i="0" u="none" strike="noStrike" cap="none">
                <a:solidFill>
                  <a:srgbClr val="000000"/>
                </a:solidFill>
                <a:latin typeface="Arial"/>
                <a:ea typeface="Arial"/>
                <a:cs typeface="Arial"/>
                <a:sym typeface="Arial"/>
              </a:rPr>
              <a:t>integrated group therapy may reduce substance use and BD symptoms </a:t>
            </a:r>
            <a:endParaRPr sz="4000" b="0" i="0" u="none" strike="noStrike" cap="none">
              <a:solidFill>
                <a:srgbClr val="000000"/>
              </a:solidFill>
              <a:latin typeface="Arial"/>
              <a:ea typeface="Arial"/>
              <a:cs typeface="Arial"/>
              <a:sym typeface="Arial"/>
            </a:endParaRPr>
          </a:p>
          <a:p>
            <a:pPr marL="457200" marR="0" lvl="0" indent="-254000" algn="just" rtl="0">
              <a:lnSpc>
                <a:spcPct val="107000"/>
              </a:lnSpc>
              <a:spcBef>
                <a:spcPts val="800"/>
              </a:spcBef>
              <a:spcAft>
                <a:spcPts val="0"/>
              </a:spcAft>
              <a:buClr>
                <a:srgbClr val="000000"/>
              </a:buClr>
              <a:buSzPts val="3200"/>
              <a:buFont typeface="Arial"/>
              <a:buNone/>
            </a:pPr>
            <a:endParaRPr sz="4000" b="1" i="0" u="none" strike="noStrike" cap="none">
              <a:solidFill>
                <a:srgbClr val="000000"/>
              </a:solidFill>
              <a:latin typeface="Arial"/>
              <a:ea typeface="Arial"/>
              <a:cs typeface="Arial"/>
              <a:sym typeface="Arial"/>
            </a:endParaRPr>
          </a:p>
          <a:p>
            <a:pPr marL="457200" marR="0" lvl="0" indent="-254000" algn="just" rtl="0">
              <a:lnSpc>
                <a:spcPct val="100000"/>
              </a:lnSpc>
              <a:spcBef>
                <a:spcPts val="800"/>
              </a:spcBef>
              <a:spcAft>
                <a:spcPts val="0"/>
              </a:spcAft>
              <a:buClr>
                <a:srgbClr val="000000"/>
              </a:buClr>
              <a:buSzPts val="3200"/>
              <a:buFont typeface="Arial"/>
              <a:buNone/>
            </a:pPr>
            <a:endParaRPr sz="4000" b="0" i="0" u="none" strike="noStrike" cap="none">
              <a:solidFill>
                <a:srgbClr val="000000"/>
              </a:solidFill>
              <a:latin typeface="Arial"/>
              <a:ea typeface="Arial"/>
              <a:cs typeface="Arial"/>
              <a:sym typeface="Arial"/>
            </a:endParaRPr>
          </a:p>
          <a:p>
            <a:pPr marL="457200" marR="0" lvl="2" indent="-254000" algn="just" rtl="0">
              <a:lnSpc>
                <a:spcPct val="107000"/>
              </a:lnSpc>
              <a:spcBef>
                <a:spcPts val="0"/>
              </a:spcBef>
              <a:spcAft>
                <a:spcPts val="0"/>
              </a:spcAft>
              <a:buClr>
                <a:srgbClr val="000000"/>
              </a:buClr>
              <a:buSzPts val="3200"/>
              <a:buFont typeface="Arial"/>
              <a:buNone/>
            </a:pPr>
            <a:endParaRPr sz="4000" b="0" i="0" u="none" strike="noStrike" cap="none">
              <a:solidFill>
                <a:srgbClr val="000000"/>
              </a:solidFill>
              <a:latin typeface="Arial"/>
              <a:ea typeface="Arial"/>
              <a:cs typeface="Arial"/>
              <a:sym typeface="Arial"/>
            </a:endParaRPr>
          </a:p>
        </p:txBody>
      </p:sp>
      <p:sp>
        <p:nvSpPr>
          <p:cNvPr id="513" name="Google Shape;513;p46"/>
          <p:cNvSpPr txBox="1"/>
          <p:nvPr/>
        </p:nvSpPr>
        <p:spPr>
          <a:xfrm>
            <a:off x="12442372" y="9307286"/>
            <a:ext cx="5224218"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129. González-Pinto A, Goikolea JM, Zorrilla I, et al. 2022</a:t>
            </a:r>
            <a:endParaRPr sz="1400" b="0" i="0" u="none" strike="noStrike" cap="none">
              <a:solidFill>
                <a:srgbClr val="000000"/>
              </a:solidFill>
              <a:latin typeface="Arial"/>
              <a:ea typeface="Arial"/>
              <a:cs typeface="Arial"/>
              <a:sym typeface="Arial"/>
            </a:endParaRPr>
          </a:p>
        </p:txBody>
      </p:sp>
      <p:sp>
        <p:nvSpPr>
          <p:cNvPr id="514" name="Google Shape;514;p46"/>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515" name="Google Shape;515;p46"/>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47"/>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21" name="Google Shape;521;p47"/>
          <p:cNvGrpSpPr/>
          <p:nvPr/>
        </p:nvGrpSpPr>
        <p:grpSpPr>
          <a:xfrm>
            <a:off x="-1139176" y="9673702"/>
            <a:ext cx="12831319" cy="1832372"/>
            <a:chOff x="0" y="0"/>
            <a:chExt cx="3379442" cy="482600"/>
          </a:xfrm>
        </p:grpSpPr>
        <p:sp>
          <p:nvSpPr>
            <p:cNvPr id="522" name="Google Shape;522;p47"/>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3" name="Google Shape;523;p47"/>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24" name="Google Shape;524;p47"/>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47"/>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47"/>
          <p:cNvSpPr txBox="1"/>
          <p:nvPr/>
        </p:nvSpPr>
        <p:spPr>
          <a:xfrm>
            <a:off x="3284073" y="431559"/>
            <a:ext cx="14670155" cy="1671186"/>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PEOPLE WITH SUBSTANCE USE DISORDER</a:t>
            </a:r>
            <a:endParaRPr sz="5400" b="0" i="0" u="none" strike="noStrike" cap="none">
              <a:solidFill>
                <a:schemeClr val="dk1"/>
              </a:solidFill>
              <a:latin typeface="Arial"/>
              <a:ea typeface="Arial"/>
              <a:cs typeface="Arial"/>
              <a:sym typeface="Arial"/>
            </a:endParaRPr>
          </a:p>
        </p:txBody>
      </p:sp>
      <p:sp>
        <p:nvSpPr>
          <p:cNvPr id="527" name="Google Shape;527;p47"/>
          <p:cNvSpPr txBox="1"/>
          <p:nvPr/>
        </p:nvSpPr>
        <p:spPr>
          <a:xfrm>
            <a:off x="3237279" y="1923008"/>
            <a:ext cx="14190673" cy="8260683"/>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7000"/>
              </a:lnSpc>
              <a:spcBef>
                <a:spcPts val="800"/>
              </a:spcBef>
              <a:spcAft>
                <a:spcPts val="0"/>
              </a:spcAft>
              <a:buClr>
                <a:srgbClr val="000000"/>
              </a:buClr>
              <a:buSzPts val="3200"/>
              <a:buFont typeface="Arial"/>
              <a:buChar char="•"/>
            </a:pPr>
            <a:r>
              <a:rPr lang="en-US" sz="4000" b="0" i="0" u="none" strike="noStrike" cap="none">
                <a:solidFill>
                  <a:srgbClr val="000000"/>
                </a:solidFill>
                <a:latin typeface="Arial"/>
                <a:ea typeface="Arial"/>
                <a:cs typeface="Arial"/>
                <a:sym typeface="Arial"/>
              </a:rPr>
              <a:t>An RCT on adjunctive psychosocial intervention for BD patients with co-morbid substance use found that the Integrated Treatment Adherence Program (which combined elements of CBT and Acceptance and Commitment Therapy) significantly improved depression, mania, functioning, and values-consistent living compared with those on Enhanced Assessment and Monitoring (enhanced TAU). There was also a trend for increased treatment adherence.</a:t>
            </a:r>
            <a:r>
              <a:rPr lang="en-US" sz="4000" b="0" i="0" u="none" strike="noStrike" cap="none" baseline="30000">
                <a:solidFill>
                  <a:srgbClr val="000000"/>
                </a:solidFill>
                <a:latin typeface="Arial"/>
                <a:ea typeface="Arial"/>
                <a:cs typeface="Arial"/>
                <a:sym typeface="Arial"/>
              </a:rPr>
              <a:t>130, level I</a:t>
            </a:r>
            <a:endParaRPr sz="4000" b="0" i="0" u="none" strike="noStrike" cap="none">
              <a:solidFill>
                <a:srgbClr val="000000"/>
              </a:solidFill>
              <a:latin typeface="Arial"/>
              <a:ea typeface="Arial"/>
              <a:cs typeface="Arial"/>
              <a:sym typeface="Arial"/>
            </a:endParaRPr>
          </a:p>
          <a:p>
            <a:pPr marL="457200" marR="0" lvl="0" indent="-254000" algn="l" rtl="0">
              <a:lnSpc>
                <a:spcPct val="107000"/>
              </a:lnSpc>
              <a:spcBef>
                <a:spcPts val="800"/>
              </a:spcBef>
              <a:spcAft>
                <a:spcPts val="0"/>
              </a:spcAft>
              <a:buClr>
                <a:srgbClr val="000000"/>
              </a:buClr>
              <a:buSzPts val="3200"/>
              <a:buFont typeface="Arial"/>
              <a:buNone/>
            </a:pPr>
            <a:endParaRPr sz="4000" b="1" i="0" u="none" strike="noStrike" cap="none">
              <a:solidFill>
                <a:srgbClr val="000000"/>
              </a:solidFill>
              <a:latin typeface="Arial"/>
              <a:ea typeface="Arial"/>
              <a:cs typeface="Arial"/>
              <a:sym typeface="Arial"/>
            </a:endParaRPr>
          </a:p>
          <a:p>
            <a:pPr marL="457200" marR="0" lvl="0" indent="-254000" algn="l" rtl="0">
              <a:lnSpc>
                <a:spcPct val="100000"/>
              </a:lnSpc>
              <a:spcBef>
                <a:spcPts val="800"/>
              </a:spcBef>
              <a:spcAft>
                <a:spcPts val="0"/>
              </a:spcAft>
              <a:buClr>
                <a:srgbClr val="000000"/>
              </a:buClr>
              <a:buSzPts val="3200"/>
              <a:buFont typeface="Arial"/>
              <a:buNone/>
            </a:pPr>
            <a:endParaRPr sz="4000" b="0" i="0" u="none" strike="noStrike" cap="none">
              <a:solidFill>
                <a:srgbClr val="000000"/>
              </a:solidFill>
              <a:latin typeface="Arial"/>
              <a:ea typeface="Arial"/>
              <a:cs typeface="Arial"/>
              <a:sym typeface="Arial"/>
            </a:endParaRPr>
          </a:p>
          <a:p>
            <a:pPr marL="457200" marR="0" lvl="2" indent="-254000" algn="l" rtl="0">
              <a:lnSpc>
                <a:spcPct val="107000"/>
              </a:lnSpc>
              <a:spcBef>
                <a:spcPts val="0"/>
              </a:spcBef>
              <a:spcAft>
                <a:spcPts val="0"/>
              </a:spcAft>
              <a:buClr>
                <a:srgbClr val="000000"/>
              </a:buClr>
              <a:buSzPts val="3200"/>
              <a:buFont typeface="Arial"/>
              <a:buNone/>
            </a:pPr>
            <a:endParaRPr sz="4000" b="0" i="0" u="none" strike="noStrike" cap="none">
              <a:solidFill>
                <a:srgbClr val="000000"/>
              </a:solidFill>
              <a:latin typeface="Arial"/>
              <a:ea typeface="Arial"/>
              <a:cs typeface="Arial"/>
              <a:sym typeface="Arial"/>
            </a:endParaRPr>
          </a:p>
        </p:txBody>
      </p:sp>
      <p:sp>
        <p:nvSpPr>
          <p:cNvPr id="528" name="Google Shape;528;p47"/>
          <p:cNvSpPr txBox="1"/>
          <p:nvPr/>
        </p:nvSpPr>
        <p:spPr>
          <a:xfrm>
            <a:off x="12752614" y="9209314"/>
            <a:ext cx="4913975"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130. Wenze SJ, Gaudiano BA, Weinstock LM, et al. 2015</a:t>
            </a:r>
            <a:endParaRPr sz="1400" b="0" i="0" u="none" strike="noStrike" cap="none">
              <a:solidFill>
                <a:srgbClr val="000000"/>
              </a:solidFill>
              <a:latin typeface="Arial"/>
              <a:ea typeface="Arial"/>
              <a:cs typeface="Arial"/>
              <a:sym typeface="Arial"/>
            </a:endParaRPr>
          </a:p>
        </p:txBody>
      </p:sp>
      <p:sp>
        <p:nvSpPr>
          <p:cNvPr id="529" name="Google Shape;529;p47"/>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530" name="Google Shape;530;p47"/>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4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36" name="Google Shape;536;p48"/>
          <p:cNvGrpSpPr/>
          <p:nvPr/>
        </p:nvGrpSpPr>
        <p:grpSpPr>
          <a:xfrm>
            <a:off x="-1139176" y="9673702"/>
            <a:ext cx="12831319" cy="1832372"/>
            <a:chOff x="0" y="0"/>
            <a:chExt cx="3379442" cy="482600"/>
          </a:xfrm>
        </p:grpSpPr>
        <p:sp>
          <p:nvSpPr>
            <p:cNvPr id="537" name="Google Shape;537;p4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4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39" name="Google Shape;539;p4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p4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48"/>
          <p:cNvSpPr txBox="1"/>
          <p:nvPr/>
        </p:nvSpPr>
        <p:spPr>
          <a:xfrm>
            <a:off x="12752614" y="9209314"/>
            <a:ext cx="4913975"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130. Wenze SJ, Gaudiano BA, Weinstock LM, et al. 2015</a:t>
            </a:r>
            <a:endParaRPr sz="1400" b="0" i="0" u="none" strike="noStrike" cap="none">
              <a:solidFill>
                <a:srgbClr val="000000"/>
              </a:solidFill>
              <a:latin typeface="Arial"/>
              <a:ea typeface="Arial"/>
              <a:cs typeface="Arial"/>
              <a:sym typeface="Arial"/>
            </a:endParaRPr>
          </a:p>
        </p:txBody>
      </p:sp>
      <p:sp>
        <p:nvSpPr>
          <p:cNvPr id="542" name="Google Shape;542;p48"/>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graphicFrame>
        <p:nvGraphicFramePr>
          <p:cNvPr id="543" name="Google Shape;543;p48"/>
          <p:cNvGraphicFramePr/>
          <p:nvPr/>
        </p:nvGraphicFramePr>
        <p:xfrm>
          <a:off x="3604690" y="2166362"/>
          <a:ext cx="3000000" cy="3000000"/>
        </p:xfrm>
        <a:graphic>
          <a:graphicData uri="http://schemas.openxmlformats.org/drawingml/2006/table">
            <a:tbl>
              <a:tblPr>
                <a:noFill/>
                <a:tableStyleId>{83E7907C-7B7B-420F-BD21-C13910C64C89}</a:tableStyleId>
              </a:tblPr>
              <a:tblGrid>
                <a:gridCol w="12687300">
                  <a:extLst>
                    <a:ext uri="{9D8B030D-6E8A-4147-A177-3AD203B41FA5}">
                      <a16:colId xmlns:a16="http://schemas.microsoft.com/office/drawing/2014/main" val="20000"/>
                    </a:ext>
                  </a:extLst>
                </a:gridCol>
              </a:tblGrid>
              <a:tr h="609600">
                <a:tc>
                  <a:txBody>
                    <a:bodyPr/>
                    <a:lstStyle/>
                    <a:p>
                      <a:pPr marL="0" marR="0" lvl="0" indent="0" algn="just" rtl="0">
                        <a:lnSpc>
                          <a:spcPct val="107000"/>
                        </a:lnSpc>
                        <a:spcBef>
                          <a:spcPts val="0"/>
                        </a:spcBef>
                        <a:spcAft>
                          <a:spcPts val="0"/>
                        </a:spcAft>
                        <a:buNone/>
                      </a:pPr>
                      <a:r>
                        <a:rPr lang="en-US" sz="4800" b="1" u="none" strike="noStrike" cap="none">
                          <a:latin typeface="Arial"/>
                          <a:ea typeface="Arial"/>
                          <a:cs typeface="Arial"/>
                          <a:sym typeface="Arial"/>
                        </a:rPr>
                        <a:t>Recommendation </a:t>
                      </a:r>
                      <a:r>
                        <a:rPr lang="en-US" sz="4800" b="1" u="none" strike="noStrike" cap="none">
                          <a:solidFill>
                            <a:srgbClr val="000000"/>
                          </a:solidFill>
                          <a:latin typeface="Arial"/>
                          <a:ea typeface="Arial"/>
                          <a:cs typeface="Arial"/>
                          <a:sym typeface="Arial"/>
                        </a:rPr>
                        <a:t>12</a:t>
                      </a:r>
                      <a:endParaRPr sz="4800" u="none" strike="noStrike" cap="none">
                        <a:latin typeface="Calibri"/>
                        <a:ea typeface="Calibri"/>
                        <a:cs typeface="Calibri"/>
                        <a:sym typeface="Calibri"/>
                      </a:endParaRPr>
                    </a:p>
                    <a:p>
                      <a:pPr marL="342900" marR="0" lvl="0" indent="-342900" algn="just" rtl="0">
                        <a:lnSpc>
                          <a:spcPct val="107000"/>
                        </a:lnSpc>
                        <a:spcBef>
                          <a:spcPts val="800"/>
                        </a:spcBef>
                        <a:spcAft>
                          <a:spcPts val="0"/>
                        </a:spcAft>
                        <a:buClr>
                          <a:srgbClr val="000000"/>
                        </a:buClr>
                        <a:buSzPts val="4800"/>
                        <a:buFont typeface="Noto Sans Symbols"/>
                        <a:buChar char="∙"/>
                      </a:pPr>
                      <a:r>
                        <a:rPr lang="en-US" sz="4800" u="none" strike="noStrike" cap="none">
                          <a:solidFill>
                            <a:srgbClr val="000000"/>
                          </a:solidFill>
                          <a:latin typeface="Arial"/>
                          <a:ea typeface="Arial"/>
                          <a:cs typeface="Arial"/>
                          <a:sym typeface="Arial"/>
                        </a:rPr>
                        <a:t>Patients with bipolar disorder with co-morbid substance use disorder should be referred to psychiatric services.</a:t>
                      </a:r>
                      <a:endParaRPr sz="48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ECFF"/>
                    </a:solidFill>
                  </a:tcPr>
                </a:tc>
                <a:extLst>
                  <a:ext uri="{0D108BD9-81ED-4DB2-BD59-A6C34878D82A}">
                    <a16:rowId xmlns:a16="http://schemas.microsoft.com/office/drawing/2014/main" val="10000"/>
                  </a:ext>
                </a:extLst>
              </a:tr>
            </a:tbl>
          </a:graphicData>
        </a:graphic>
      </p:graphicFrame>
      <p:sp>
        <p:nvSpPr>
          <p:cNvPr id="544" name="Google Shape;544;p48"/>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28</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49"/>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50" name="Google Shape;550;p49"/>
          <p:cNvGrpSpPr/>
          <p:nvPr/>
        </p:nvGrpSpPr>
        <p:grpSpPr>
          <a:xfrm>
            <a:off x="-1139176" y="9673702"/>
            <a:ext cx="12831319" cy="1832372"/>
            <a:chOff x="0" y="0"/>
            <a:chExt cx="3379442" cy="482600"/>
          </a:xfrm>
        </p:grpSpPr>
        <p:sp>
          <p:nvSpPr>
            <p:cNvPr id="551" name="Google Shape;551;p49"/>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p49"/>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53" name="Google Shape;553;p49"/>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Google Shape;554;p49"/>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5" name="Google Shape;555;p49"/>
          <p:cNvSpPr txBox="1"/>
          <p:nvPr/>
        </p:nvSpPr>
        <p:spPr>
          <a:xfrm>
            <a:off x="2721255" y="421026"/>
            <a:ext cx="15741090" cy="1671186"/>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PEOPLE WITH BORDERLINE PERSONALITY DISORDER </a:t>
            </a:r>
            <a:endParaRPr sz="5400" b="0" i="0" u="none" strike="noStrike" cap="none">
              <a:solidFill>
                <a:schemeClr val="dk1"/>
              </a:solidFill>
              <a:latin typeface="Arial"/>
              <a:ea typeface="Arial"/>
              <a:cs typeface="Arial"/>
              <a:sym typeface="Arial"/>
            </a:endParaRPr>
          </a:p>
        </p:txBody>
      </p:sp>
      <p:sp>
        <p:nvSpPr>
          <p:cNvPr id="556" name="Google Shape;556;p49"/>
          <p:cNvSpPr txBox="1"/>
          <p:nvPr/>
        </p:nvSpPr>
        <p:spPr>
          <a:xfrm>
            <a:off x="3534870" y="1982936"/>
            <a:ext cx="13299888" cy="6494045"/>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Borderline personality disorder (BPD) is a co-morbid of BD, each amplifying the symptoms of the other hence delaying time to remission. </a:t>
            </a:r>
            <a:endParaRPr/>
          </a:p>
          <a:p>
            <a:pPr marL="457200" marR="0" lvl="0" indent="-254000" algn="just"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NICE and CANMAT guidelines state that drug treatment should not be used specifically for symptoms or behaviour of BPD. </a:t>
            </a:r>
            <a:endParaRPr/>
          </a:p>
          <a:p>
            <a:pPr marL="457200" marR="0" lvl="0" indent="-254000" algn="just"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However, AAPs and mood stabilisers are valuable in treating BPD with co-morbid BD.</a:t>
            </a:r>
            <a:r>
              <a:rPr lang="en-US" sz="3200" b="0" i="0" u="none" strike="noStrike" cap="none" baseline="30000">
                <a:solidFill>
                  <a:srgbClr val="000000"/>
                </a:solidFill>
                <a:latin typeface="Arial"/>
                <a:ea typeface="Arial"/>
                <a:cs typeface="Arial"/>
                <a:sym typeface="Arial"/>
              </a:rPr>
              <a:t>40, 73</a:t>
            </a:r>
            <a:endParaRPr/>
          </a:p>
          <a:p>
            <a:pPr marL="457200" marR="0" lvl="0" indent="-254000" algn="just"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Meanwhile, the RANZCP guidelines recommend psychotherapy as the fundamental management of BPD and is of considerable importance in the management of BD.</a:t>
            </a:r>
            <a:r>
              <a:rPr lang="en-US" sz="3200" b="0" i="0" u="none" strike="noStrike" cap="none" baseline="30000">
                <a:solidFill>
                  <a:srgbClr val="000000"/>
                </a:solidFill>
                <a:latin typeface="Arial"/>
                <a:ea typeface="Arial"/>
                <a:cs typeface="Arial"/>
                <a:sym typeface="Arial"/>
              </a:rPr>
              <a:t>39 </a:t>
            </a:r>
            <a:endParaRPr sz="3200" b="0" i="0" u="none" strike="noStrike" cap="none" baseline="30000">
              <a:solidFill>
                <a:srgbClr val="000000"/>
              </a:solidFill>
              <a:latin typeface="Arial"/>
              <a:ea typeface="Arial"/>
              <a:cs typeface="Arial"/>
              <a:sym typeface="Arial"/>
            </a:endParaRPr>
          </a:p>
        </p:txBody>
      </p:sp>
      <p:sp>
        <p:nvSpPr>
          <p:cNvPr id="557" name="Google Shape;557;p49"/>
          <p:cNvSpPr txBox="1"/>
          <p:nvPr/>
        </p:nvSpPr>
        <p:spPr>
          <a:xfrm>
            <a:off x="11740741" y="8710307"/>
            <a:ext cx="6547259" cy="7386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39. Malhi GS, Bell E, Bassett D, et al. 2021</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40. Yatham LN, Kennedy SH, Parikh SV, et al. 2018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73. National Collaborating Centre for Mental Health (UK). Bipolar Disorder. 2014 </a:t>
            </a:r>
            <a:endParaRPr sz="1400" b="0" i="0" u="none" strike="noStrike" cap="none">
              <a:solidFill>
                <a:srgbClr val="000000"/>
              </a:solidFill>
              <a:latin typeface="Arial"/>
              <a:ea typeface="Arial"/>
              <a:cs typeface="Arial"/>
              <a:sym typeface="Arial"/>
            </a:endParaRPr>
          </a:p>
        </p:txBody>
      </p:sp>
      <p:sp>
        <p:nvSpPr>
          <p:cNvPr id="558" name="Google Shape;558;p49"/>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559" name="Google Shape;559;p49"/>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29</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grpSp>
        <p:nvGrpSpPr>
          <p:cNvPr id="174" name="Google Shape;174;p1"/>
          <p:cNvGrpSpPr/>
          <p:nvPr/>
        </p:nvGrpSpPr>
        <p:grpSpPr>
          <a:xfrm>
            <a:off x="-3434405" y="-2424537"/>
            <a:ext cx="22827326" cy="3667449"/>
            <a:chOff x="0" y="0"/>
            <a:chExt cx="5660972" cy="909494"/>
          </a:xfrm>
        </p:grpSpPr>
        <p:sp>
          <p:nvSpPr>
            <p:cNvPr id="175" name="Google Shape;175;p1"/>
            <p:cNvSpPr/>
            <p:nvPr/>
          </p:nvSpPr>
          <p:spPr>
            <a:xfrm>
              <a:off x="0" y="0"/>
              <a:ext cx="5660972" cy="909494"/>
            </a:xfrm>
            <a:custGeom>
              <a:avLst/>
              <a:gdLst/>
              <a:ahLst/>
              <a:cxnLst/>
              <a:rect l="l" t="t" r="r" b="b"/>
              <a:pathLst>
                <a:path w="5660972" h="909494" extrusionOk="0">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1"/>
            <p:cNvSpPr txBox="1"/>
            <p:nvPr/>
          </p:nvSpPr>
          <p:spPr>
            <a:xfrm>
              <a:off x="63500" y="6350"/>
              <a:ext cx="5533971" cy="839644"/>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77" name="Google Shape;177;p1"/>
          <p:cNvSpPr/>
          <p:nvPr/>
        </p:nvSpPr>
        <p:spPr>
          <a:xfrm rot="-9425734">
            <a:off x="8385001" y="475597"/>
            <a:ext cx="8761717" cy="8957146"/>
          </a:xfrm>
          <a:custGeom>
            <a:avLst/>
            <a:gdLst/>
            <a:ahLst/>
            <a:cxnLst/>
            <a:rect l="l" t="t" r="r" b="b"/>
            <a:pathLst>
              <a:path w="8761717" h="8957146" extrusionOk="0">
                <a:moveTo>
                  <a:pt x="0" y="0"/>
                </a:moveTo>
                <a:lnTo>
                  <a:pt x="8761717" y="0"/>
                </a:lnTo>
                <a:lnTo>
                  <a:pt x="8761717" y="8957145"/>
                </a:lnTo>
                <a:lnTo>
                  <a:pt x="0" y="8957145"/>
                </a:lnTo>
                <a:lnTo>
                  <a:pt x="0" y="0"/>
                </a:lnTo>
                <a:close/>
              </a:path>
            </a:pathLst>
          </a:custGeom>
          <a:blipFill rotWithShape="1">
            <a:blip r:embed="rId3">
              <a:alphaModFix amt="10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1"/>
          <p:cNvSpPr/>
          <p:nvPr/>
        </p:nvSpPr>
        <p:spPr>
          <a:xfrm rot="4876606">
            <a:off x="-2631017" y="7726570"/>
            <a:ext cx="4714159" cy="4819308"/>
          </a:xfrm>
          <a:custGeom>
            <a:avLst/>
            <a:gdLst/>
            <a:ahLst/>
            <a:cxnLst/>
            <a:rect l="l" t="t" r="r" b="b"/>
            <a:pathLst>
              <a:path w="4714159" h="4819308" extrusionOk="0">
                <a:moveTo>
                  <a:pt x="0" y="0"/>
                </a:moveTo>
                <a:lnTo>
                  <a:pt x="4714159" y="0"/>
                </a:lnTo>
                <a:lnTo>
                  <a:pt x="4714159" y="4819308"/>
                </a:lnTo>
                <a:lnTo>
                  <a:pt x="0" y="4819308"/>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1"/>
          <p:cNvSpPr/>
          <p:nvPr/>
        </p:nvSpPr>
        <p:spPr>
          <a:xfrm>
            <a:off x="11857221" y="1719908"/>
            <a:ext cx="4955368" cy="7132071"/>
          </a:xfrm>
          <a:custGeom>
            <a:avLst/>
            <a:gdLst/>
            <a:ahLst/>
            <a:cxnLst/>
            <a:rect l="l" t="t" r="r" b="b"/>
            <a:pathLst>
              <a:path w="4955368" h="7132071" extrusionOk="0">
                <a:moveTo>
                  <a:pt x="0" y="0"/>
                </a:moveTo>
                <a:lnTo>
                  <a:pt x="4955368" y="0"/>
                </a:lnTo>
                <a:lnTo>
                  <a:pt x="4955368" y="7132071"/>
                </a:lnTo>
                <a:lnTo>
                  <a:pt x="0" y="7132071"/>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80" name="Google Shape;180;p1"/>
          <p:cNvGrpSpPr/>
          <p:nvPr/>
        </p:nvGrpSpPr>
        <p:grpSpPr>
          <a:xfrm>
            <a:off x="-955072" y="9490984"/>
            <a:ext cx="20770739" cy="2231372"/>
            <a:chOff x="0" y="0"/>
            <a:chExt cx="9609927" cy="1032381"/>
          </a:xfrm>
        </p:grpSpPr>
        <p:sp>
          <p:nvSpPr>
            <p:cNvPr id="181" name="Google Shape;181;p1"/>
            <p:cNvSpPr/>
            <p:nvPr/>
          </p:nvSpPr>
          <p:spPr>
            <a:xfrm>
              <a:off x="0" y="0"/>
              <a:ext cx="9609927" cy="1032381"/>
            </a:xfrm>
            <a:custGeom>
              <a:avLst/>
              <a:gdLst/>
              <a:ahLst/>
              <a:cxnLst/>
              <a:rect l="l" t="t" r="r" b="b"/>
              <a:pathLst>
                <a:path w="9609927" h="1032381" extrusionOk="0">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1"/>
            <p:cNvSpPr txBox="1"/>
            <p:nvPr/>
          </p:nvSpPr>
          <p:spPr>
            <a:xfrm>
              <a:off x="63500" y="6350"/>
              <a:ext cx="9482927" cy="962531"/>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83" name="Google Shape;183;p1"/>
          <p:cNvSpPr txBox="1"/>
          <p:nvPr/>
        </p:nvSpPr>
        <p:spPr>
          <a:xfrm>
            <a:off x="548844" y="4723694"/>
            <a:ext cx="11040000" cy="789447"/>
          </a:xfrm>
          <a:prstGeom prst="rect">
            <a:avLst/>
          </a:prstGeom>
          <a:noFill/>
          <a:ln>
            <a:noFill/>
          </a:ln>
        </p:spPr>
        <p:txBody>
          <a:bodyPr spcFirstLastPara="1" wrap="square" lIns="0" tIns="0" rIns="0" bIns="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PREGNANCY AND LACTATION </a:t>
            </a:r>
            <a:endParaRPr sz="5400" b="1" i="0" u="none" strike="noStrike" cap="none">
              <a:solidFill>
                <a:schemeClr val="dk1"/>
              </a:solidFill>
              <a:latin typeface="Arial"/>
              <a:ea typeface="Arial"/>
              <a:cs typeface="Arial"/>
              <a:sym typeface="Arial"/>
            </a:endParaRPr>
          </a:p>
        </p:txBody>
      </p:sp>
      <p:sp>
        <p:nvSpPr>
          <p:cNvPr id="184" name="Google Shape;184;p1"/>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grpSp>
        <p:nvGrpSpPr>
          <p:cNvPr id="564" name="Google Shape;564;p50"/>
          <p:cNvGrpSpPr/>
          <p:nvPr/>
        </p:nvGrpSpPr>
        <p:grpSpPr>
          <a:xfrm>
            <a:off x="-3434404" y="-2424537"/>
            <a:ext cx="22827326" cy="3667449"/>
            <a:chOff x="0" y="0"/>
            <a:chExt cx="5660972" cy="909494"/>
          </a:xfrm>
        </p:grpSpPr>
        <p:sp>
          <p:nvSpPr>
            <p:cNvPr id="565" name="Google Shape;565;p50"/>
            <p:cNvSpPr/>
            <p:nvPr/>
          </p:nvSpPr>
          <p:spPr>
            <a:xfrm>
              <a:off x="0" y="0"/>
              <a:ext cx="5660972" cy="909494"/>
            </a:xfrm>
            <a:custGeom>
              <a:avLst/>
              <a:gdLst/>
              <a:ahLst/>
              <a:cxnLst/>
              <a:rect l="l" t="t" r="r" b="b"/>
              <a:pathLst>
                <a:path w="5660972" h="909494" extrusionOk="0">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sp>
        <p:sp>
          <p:nvSpPr>
            <p:cNvPr id="566" name="Google Shape;566;p50"/>
            <p:cNvSpPr txBox="1"/>
            <p:nvPr/>
          </p:nvSpPr>
          <p:spPr>
            <a:xfrm>
              <a:off x="63500" y="6350"/>
              <a:ext cx="5533971" cy="839644"/>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67" name="Google Shape;567;p50"/>
          <p:cNvSpPr/>
          <p:nvPr/>
        </p:nvSpPr>
        <p:spPr>
          <a:xfrm rot="-9425734">
            <a:off x="8385002" y="475598"/>
            <a:ext cx="8761718" cy="8957147"/>
          </a:xfrm>
          <a:custGeom>
            <a:avLst/>
            <a:gdLst/>
            <a:ahLst/>
            <a:cxnLst/>
            <a:rect l="l" t="t" r="r" b="b"/>
            <a:pathLst>
              <a:path w="8761717" h="8957146" extrusionOk="0">
                <a:moveTo>
                  <a:pt x="0" y="0"/>
                </a:moveTo>
                <a:lnTo>
                  <a:pt x="8761717" y="0"/>
                </a:lnTo>
                <a:lnTo>
                  <a:pt x="8761717" y="8957145"/>
                </a:lnTo>
                <a:lnTo>
                  <a:pt x="0" y="8957145"/>
                </a:lnTo>
                <a:lnTo>
                  <a:pt x="0" y="0"/>
                </a:lnTo>
                <a:close/>
              </a:path>
            </a:pathLst>
          </a:custGeom>
          <a:blipFill rotWithShape="1">
            <a:blip r:embed="rId3">
              <a:alphaModFix amt="10999"/>
            </a:blip>
            <a:stretch>
              <a:fillRect/>
            </a:stretch>
          </a:blipFill>
          <a:ln>
            <a:noFill/>
          </a:ln>
        </p:spPr>
      </p:sp>
      <p:sp>
        <p:nvSpPr>
          <p:cNvPr id="568" name="Google Shape;568;p50"/>
          <p:cNvSpPr/>
          <p:nvPr/>
        </p:nvSpPr>
        <p:spPr>
          <a:xfrm rot="4876606">
            <a:off x="-2631016" y="7726571"/>
            <a:ext cx="4714160" cy="4819308"/>
          </a:xfrm>
          <a:custGeom>
            <a:avLst/>
            <a:gdLst/>
            <a:ahLst/>
            <a:cxnLst/>
            <a:rect l="l" t="t" r="r" b="b"/>
            <a:pathLst>
              <a:path w="4714159" h="4819308" extrusionOk="0">
                <a:moveTo>
                  <a:pt x="0" y="0"/>
                </a:moveTo>
                <a:lnTo>
                  <a:pt x="4714159" y="0"/>
                </a:lnTo>
                <a:lnTo>
                  <a:pt x="4714159" y="4819308"/>
                </a:lnTo>
                <a:lnTo>
                  <a:pt x="0" y="4819308"/>
                </a:lnTo>
                <a:lnTo>
                  <a:pt x="0" y="0"/>
                </a:lnTo>
                <a:close/>
              </a:path>
            </a:pathLst>
          </a:custGeom>
          <a:blipFill rotWithShape="1">
            <a:blip r:embed="rId3">
              <a:alphaModFix amt="19999"/>
            </a:blip>
            <a:stretch>
              <a:fillRect/>
            </a:stretch>
          </a:blipFill>
          <a:ln>
            <a:noFill/>
          </a:ln>
        </p:spPr>
      </p:sp>
      <p:sp>
        <p:nvSpPr>
          <p:cNvPr id="569" name="Google Shape;569;p50"/>
          <p:cNvSpPr/>
          <p:nvPr/>
        </p:nvSpPr>
        <p:spPr>
          <a:xfrm>
            <a:off x="11857222" y="1719909"/>
            <a:ext cx="4955369" cy="7132071"/>
          </a:xfrm>
          <a:custGeom>
            <a:avLst/>
            <a:gdLst/>
            <a:ahLst/>
            <a:cxnLst/>
            <a:rect l="l" t="t" r="r" b="b"/>
            <a:pathLst>
              <a:path w="4955368" h="7132071" extrusionOk="0">
                <a:moveTo>
                  <a:pt x="0" y="0"/>
                </a:moveTo>
                <a:lnTo>
                  <a:pt x="4955368" y="0"/>
                </a:lnTo>
                <a:lnTo>
                  <a:pt x="4955368" y="7132071"/>
                </a:lnTo>
                <a:lnTo>
                  <a:pt x="0" y="7132071"/>
                </a:lnTo>
                <a:lnTo>
                  <a:pt x="0" y="0"/>
                </a:lnTo>
                <a:close/>
              </a:path>
            </a:pathLst>
          </a:custGeom>
          <a:blipFill rotWithShape="1">
            <a:blip r:embed="rId4">
              <a:alphaModFix/>
            </a:blip>
            <a:stretch>
              <a:fillRect t="-26033" b="-24589"/>
            </a:stretch>
          </a:blipFill>
          <a:ln>
            <a:noFill/>
          </a:ln>
        </p:spPr>
      </p:sp>
      <p:grpSp>
        <p:nvGrpSpPr>
          <p:cNvPr id="570" name="Google Shape;570;p50"/>
          <p:cNvGrpSpPr/>
          <p:nvPr/>
        </p:nvGrpSpPr>
        <p:grpSpPr>
          <a:xfrm>
            <a:off x="-955071" y="9490985"/>
            <a:ext cx="20770739" cy="2231372"/>
            <a:chOff x="0" y="0"/>
            <a:chExt cx="9609927" cy="1032381"/>
          </a:xfrm>
        </p:grpSpPr>
        <p:sp>
          <p:nvSpPr>
            <p:cNvPr id="571" name="Google Shape;571;p50"/>
            <p:cNvSpPr/>
            <p:nvPr/>
          </p:nvSpPr>
          <p:spPr>
            <a:xfrm>
              <a:off x="0" y="0"/>
              <a:ext cx="9609927" cy="1032381"/>
            </a:xfrm>
            <a:custGeom>
              <a:avLst/>
              <a:gdLst/>
              <a:ahLst/>
              <a:cxnLst/>
              <a:rect l="l" t="t" r="r" b="b"/>
              <a:pathLst>
                <a:path w="9609927" h="1032381" extrusionOk="0">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sp>
        <p:sp>
          <p:nvSpPr>
            <p:cNvPr id="572" name="Google Shape;572;p50"/>
            <p:cNvSpPr txBox="1"/>
            <p:nvPr/>
          </p:nvSpPr>
          <p:spPr>
            <a:xfrm>
              <a:off x="63500" y="6350"/>
              <a:ext cx="9482927" cy="962531"/>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73" name="Google Shape;573;p50"/>
          <p:cNvSpPr/>
          <p:nvPr/>
        </p:nvSpPr>
        <p:spPr>
          <a:xfrm>
            <a:off x="5415347" y="2396364"/>
            <a:ext cx="1959027" cy="1583916"/>
          </a:xfrm>
          <a:custGeom>
            <a:avLst/>
            <a:gdLst/>
            <a:ahLst/>
            <a:cxnLst/>
            <a:rect l="l" t="t" r="r" b="b"/>
            <a:pathLst>
              <a:path w="1959027" h="1625393" extrusionOk="0">
                <a:moveTo>
                  <a:pt x="0" y="0"/>
                </a:moveTo>
                <a:lnTo>
                  <a:pt x="1959027" y="0"/>
                </a:lnTo>
                <a:lnTo>
                  <a:pt x="1959027" y="1625394"/>
                </a:lnTo>
                <a:lnTo>
                  <a:pt x="0" y="1625394"/>
                </a:lnTo>
                <a:lnTo>
                  <a:pt x="0" y="0"/>
                </a:lnTo>
                <a:close/>
              </a:path>
            </a:pathLst>
          </a:custGeom>
          <a:blipFill rotWithShape="1">
            <a:blip r:embed="rId5">
              <a:alphaModFix/>
            </a:blip>
            <a:stretch>
              <a:fillRect/>
            </a:stretch>
          </a:blipFill>
          <a:ln>
            <a:noFill/>
          </a:ln>
        </p:spPr>
      </p:sp>
      <p:sp>
        <p:nvSpPr>
          <p:cNvPr id="574" name="Google Shape;574;p50"/>
          <p:cNvSpPr txBox="1"/>
          <p:nvPr/>
        </p:nvSpPr>
        <p:spPr>
          <a:xfrm>
            <a:off x="412583" y="4653337"/>
            <a:ext cx="11130842" cy="3491533"/>
          </a:xfrm>
          <a:prstGeom prst="rect">
            <a:avLst/>
          </a:prstGeom>
          <a:noFill/>
          <a:ln>
            <a:noFill/>
          </a:ln>
        </p:spPr>
        <p:txBody>
          <a:bodyPr spcFirstLastPara="1" wrap="square" lIns="0" tIns="0" rIns="0" bIns="0" anchor="t" anchorCtr="0">
            <a:spAutoFit/>
          </a:bodyPr>
          <a:lstStyle/>
          <a:p>
            <a:pPr marL="0" marR="0" lvl="0" indent="0" algn="ctr" rtl="0">
              <a:lnSpc>
                <a:spcPct val="94993"/>
              </a:lnSpc>
              <a:spcBef>
                <a:spcPts val="0"/>
              </a:spcBef>
              <a:spcAft>
                <a:spcPts val="0"/>
              </a:spcAft>
              <a:buClr>
                <a:srgbClr val="000000"/>
              </a:buClr>
              <a:buSzPts val="4800"/>
              <a:buFont typeface="Arial"/>
              <a:buNone/>
            </a:pPr>
            <a:r>
              <a:rPr lang="en-US" sz="4800" b="1" i="0" u="none" strike="noStrike" cap="none" dirty="0">
                <a:solidFill>
                  <a:srgbClr val="462DD4"/>
                </a:solidFill>
                <a:latin typeface="Arial"/>
                <a:ea typeface="Arial"/>
                <a:cs typeface="Arial"/>
                <a:sym typeface="Arial"/>
              </a:rPr>
              <a:t>CHILDREN AND ADOLESCENTS</a:t>
            </a:r>
            <a:endParaRPr sz="4800" b="1" i="0" u="none" strike="noStrike" cap="none" dirty="0">
              <a:solidFill>
                <a:srgbClr val="462DD4"/>
              </a:solidFill>
              <a:latin typeface="Arial"/>
              <a:ea typeface="Arial"/>
              <a:cs typeface="Arial"/>
              <a:sym typeface="Arial"/>
            </a:endParaRPr>
          </a:p>
          <a:p>
            <a:pPr marL="0" marR="0" lvl="1" indent="0" algn="ctr" rtl="0">
              <a:lnSpc>
                <a:spcPct val="100000"/>
              </a:lnSpc>
              <a:spcBef>
                <a:spcPts val="0"/>
              </a:spcBef>
              <a:spcAft>
                <a:spcPts val="0"/>
              </a:spcAft>
              <a:buNone/>
            </a:pPr>
            <a:endParaRPr sz="3200" b="1" i="0" u="none" strike="noStrike" cap="none" dirty="0">
              <a:solidFill>
                <a:srgbClr val="000000"/>
              </a:solidFill>
              <a:latin typeface="Arial"/>
              <a:ea typeface="Arial"/>
              <a:cs typeface="Arial"/>
              <a:sym typeface="Arial"/>
            </a:endParaRPr>
          </a:p>
          <a:p>
            <a:pPr marL="0" marR="0" lvl="1" indent="0" algn="ctr" rtl="0">
              <a:lnSpc>
                <a:spcPct val="100000"/>
              </a:lnSpc>
              <a:spcBef>
                <a:spcPts val="0"/>
              </a:spcBef>
              <a:spcAft>
                <a:spcPts val="0"/>
              </a:spcAft>
              <a:buNone/>
            </a:pPr>
            <a:endParaRPr sz="3200" b="1" i="0" u="none" strike="noStrike" cap="none" dirty="0">
              <a:solidFill>
                <a:srgbClr val="000000"/>
              </a:solidFill>
              <a:latin typeface="Arial"/>
              <a:ea typeface="Arial"/>
              <a:cs typeface="Arial"/>
              <a:sym typeface="Arial"/>
            </a:endParaRPr>
          </a:p>
          <a:p>
            <a:pPr marL="0" marR="0" lvl="1" indent="0" algn="ctr" rtl="0">
              <a:lnSpc>
                <a:spcPct val="100000"/>
              </a:lnSpc>
              <a:spcBef>
                <a:spcPts val="0"/>
              </a:spcBef>
              <a:spcAft>
                <a:spcPts val="0"/>
              </a:spcAft>
              <a:buNone/>
            </a:pPr>
            <a:r>
              <a:rPr lang="en-US" sz="3200" b="1" i="0" u="none" strike="noStrike" cap="none" dirty="0">
                <a:solidFill>
                  <a:srgbClr val="000000"/>
                </a:solidFill>
                <a:latin typeface="Arial"/>
                <a:ea typeface="Arial"/>
                <a:cs typeface="Arial"/>
                <a:sym typeface="Arial"/>
              </a:rPr>
              <a:t>Dr. </a:t>
            </a:r>
            <a:r>
              <a:rPr lang="en-US" sz="3200" b="1" i="0" u="none" strike="noStrike" cap="none" dirty="0" err="1">
                <a:solidFill>
                  <a:srgbClr val="000000"/>
                </a:solidFill>
                <a:latin typeface="Arial"/>
                <a:ea typeface="Arial"/>
                <a:cs typeface="Arial"/>
                <a:sym typeface="Arial"/>
              </a:rPr>
              <a:t>Yoong</a:t>
            </a:r>
            <a:r>
              <a:rPr lang="en-US" sz="3200" b="1" i="0" u="none" strike="noStrike" cap="none" dirty="0">
                <a:solidFill>
                  <a:srgbClr val="000000"/>
                </a:solidFill>
                <a:latin typeface="Arial"/>
                <a:ea typeface="Arial"/>
                <a:cs typeface="Arial"/>
                <a:sym typeface="Arial"/>
              </a:rPr>
              <a:t> Mei </a:t>
            </a:r>
            <a:r>
              <a:rPr lang="en-US" sz="3200" b="1" i="0" u="none" strike="noStrike" cap="none" dirty="0" err="1">
                <a:solidFill>
                  <a:srgbClr val="000000"/>
                </a:solidFill>
                <a:latin typeface="Arial"/>
                <a:ea typeface="Arial"/>
                <a:cs typeface="Arial"/>
                <a:sym typeface="Arial"/>
              </a:rPr>
              <a:t>Theng</a:t>
            </a:r>
            <a:r>
              <a:rPr lang="en-US" sz="3200" b="1" i="0" u="none" strike="noStrike" cap="none" dirty="0">
                <a:solidFill>
                  <a:srgbClr val="000000"/>
                </a:solidFill>
                <a:latin typeface="Arial"/>
                <a:ea typeface="Arial"/>
                <a:cs typeface="Arial"/>
                <a:sym typeface="Arial"/>
              </a:rPr>
              <a:t> </a:t>
            </a:r>
            <a:endParaRPr sz="3200" b="1" i="0" u="none" strike="noStrike" cap="none" dirty="0">
              <a:solidFill>
                <a:srgbClr val="000000"/>
              </a:solidFill>
              <a:latin typeface="Arial"/>
              <a:ea typeface="Arial"/>
              <a:cs typeface="Arial"/>
              <a:sym typeface="Arial"/>
            </a:endParaRPr>
          </a:p>
          <a:p>
            <a:pPr marL="0" marR="0" lvl="1" indent="0" algn="ctr" rtl="0">
              <a:lnSpc>
                <a:spcPct val="100000"/>
              </a:lnSpc>
              <a:spcBef>
                <a:spcPts val="0"/>
              </a:spcBef>
              <a:spcAft>
                <a:spcPts val="0"/>
              </a:spcAft>
              <a:buNone/>
            </a:pPr>
            <a:r>
              <a:rPr lang="en-US" sz="3200" b="0" i="0" u="none" strike="noStrike" cap="none" dirty="0">
                <a:solidFill>
                  <a:srgbClr val="000000"/>
                </a:solidFill>
                <a:latin typeface="Arial"/>
                <a:ea typeface="Arial"/>
                <a:cs typeface="Arial"/>
                <a:sym typeface="Arial"/>
              </a:rPr>
              <a:t>Psychiatrist, Hospital Putrajaya</a:t>
            </a:r>
            <a:endParaRPr sz="3200" b="0" i="0" u="none" strike="noStrike" cap="none" dirty="0">
              <a:solidFill>
                <a:srgbClr val="000000"/>
              </a:solidFill>
              <a:latin typeface="Arial"/>
              <a:ea typeface="Arial"/>
              <a:cs typeface="Arial"/>
              <a:sym typeface="Arial"/>
            </a:endParaRPr>
          </a:p>
          <a:p>
            <a:pPr marL="0" marR="0" lvl="0" indent="0" algn="ctr" rtl="0">
              <a:lnSpc>
                <a:spcPct val="108471"/>
              </a:lnSpc>
              <a:spcBef>
                <a:spcPts val="0"/>
              </a:spcBef>
              <a:spcAft>
                <a:spcPts val="0"/>
              </a:spcAft>
              <a:buClr>
                <a:srgbClr val="000000"/>
              </a:buClr>
              <a:buSzPts val="4934"/>
              <a:buFont typeface="Arial"/>
              <a:buNone/>
            </a:pPr>
            <a:endParaRPr sz="4934" b="1" i="0" u="none" strike="noStrike" cap="none" dirty="0">
              <a:solidFill>
                <a:srgbClr val="462DD4"/>
              </a:solidFill>
              <a:latin typeface="Poppins"/>
              <a:ea typeface="Poppins"/>
              <a:cs typeface="Poppins"/>
              <a:sym typeface="Poppins"/>
            </a:endParaRPr>
          </a:p>
        </p:txBody>
      </p:sp>
      <p:sp>
        <p:nvSpPr>
          <p:cNvPr id="575" name="Google Shape;575;p50"/>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51"/>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81" name="Google Shape;581;p51"/>
          <p:cNvGrpSpPr/>
          <p:nvPr/>
        </p:nvGrpSpPr>
        <p:grpSpPr>
          <a:xfrm>
            <a:off x="-1139176" y="9673702"/>
            <a:ext cx="12831319" cy="1832372"/>
            <a:chOff x="0" y="0"/>
            <a:chExt cx="3379442" cy="482600"/>
          </a:xfrm>
        </p:grpSpPr>
        <p:sp>
          <p:nvSpPr>
            <p:cNvPr id="582" name="Google Shape;582;p51"/>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3" name="Google Shape;583;p51"/>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84" name="Google Shape;584;p51"/>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5" name="Google Shape;585;p51"/>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6" name="Google Shape;586;p51"/>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587" name="Google Shape;587;p51"/>
          <p:cNvSpPr txBox="1"/>
          <p:nvPr/>
        </p:nvSpPr>
        <p:spPr>
          <a:xfrm>
            <a:off x="3555332" y="826672"/>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5400"/>
              <a:buFont typeface="Arial"/>
              <a:buNone/>
            </a:pPr>
            <a:r>
              <a:rPr lang="en-US" sz="5400" b="1" i="0" u="none" strike="noStrike" cap="none">
                <a:solidFill>
                  <a:srgbClr val="000000"/>
                </a:solidFill>
                <a:latin typeface="Arial"/>
                <a:ea typeface="Arial"/>
                <a:cs typeface="Arial"/>
                <a:sym typeface="Arial"/>
              </a:rPr>
              <a:t>INTRODUCTION</a:t>
            </a:r>
            <a:endParaRPr/>
          </a:p>
        </p:txBody>
      </p:sp>
      <p:sp>
        <p:nvSpPr>
          <p:cNvPr id="588" name="Google Shape;588;p51"/>
          <p:cNvSpPr txBox="1"/>
          <p:nvPr/>
        </p:nvSpPr>
        <p:spPr>
          <a:xfrm>
            <a:off x="3555332" y="1934392"/>
            <a:ext cx="13998298" cy="6723898"/>
          </a:xfrm>
          <a:prstGeom prst="rect">
            <a:avLst/>
          </a:prstGeom>
          <a:noFill/>
          <a:ln>
            <a:noFill/>
          </a:ln>
        </p:spPr>
        <p:txBody>
          <a:bodyPr spcFirstLastPara="1" wrap="square" lIns="91425" tIns="45700" rIns="91425" bIns="45700" anchor="t" anchorCtr="0">
            <a:noAutofit/>
          </a:bodyPr>
          <a:lstStyle/>
          <a:p>
            <a:pPr marL="0" marR="0" lvl="0" indent="0" algn="just" rtl="0">
              <a:lnSpc>
                <a:spcPct val="9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Paediatric bipolar disorder (PBD) is a diagnostic challenge as children have yet to achieve emotional, neurocognitive and physical maturity. </a:t>
            </a:r>
            <a:endParaRPr/>
          </a:p>
          <a:p>
            <a:pPr marL="0" marR="0" lvl="0" indent="0" algn="just" rtl="0">
              <a:lnSpc>
                <a:spcPct val="90000"/>
              </a:lnSpc>
              <a:spcBef>
                <a:spcPts val="1000"/>
              </a:spcBef>
              <a:spcAft>
                <a:spcPts val="0"/>
              </a:spcAft>
              <a:buClr>
                <a:schemeClr val="dk1"/>
              </a:buClr>
              <a:buSzPts val="4000"/>
              <a:buFont typeface="Arial"/>
              <a:buNone/>
            </a:pPr>
            <a:endParaRPr sz="4000" b="0" i="0" u="none" strike="noStrike" cap="none">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A meta-analysis of 19 studies showed that:</a:t>
            </a:r>
            <a:r>
              <a:rPr lang="en-US" sz="4000" b="0" i="0" u="none" strike="noStrike" cap="none" baseline="30000">
                <a:solidFill>
                  <a:srgbClr val="000000"/>
                </a:solidFill>
                <a:latin typeface="Arial"/>
                <a:ea typeface="Arial"/>
                <a:cs typeface="Arial"/>
                <a:sym typeface="Arial"/>
              </a:rPr>
              <a:t>118</a:t>
            </a:r>
            <a:endParaRPr/>
          </a:p>
          <a:p>
            <a:pPr marL="228600" marR="0" lvl="0" indent="-254000" algn="just" rtl="0">
              <a:lnSpc>
                <a:spcPct val="9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The prevalence rate of bipolar spectrum disorders among young people below 21 years of age </a:t>
            </a:r>
            <a:endParaRPr/>
          </a:p>
          <a:p>
            <a:pPr marL="0" marR="0" lvl="0" indent="0" algn="just" rtl="0">
              <a:lnSpc>
                <a:spcPct val="90000"/>
              </a:lnSpc>
              <a:spcBef>
                <a:spcPts val="100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was 3.9% (95% CI 2.6% to 5.8%).</a:t>
            </a:r>
            <a:endParaRPr/>
          </a:p>
          <a:p>
            <a:pPr marL="0" marR="0" lvl="0" indent="0" algn="just" rtl="0">
              <a:lnSpc>
                <a:spcPct val="90000"/>
              </a:lnSpc>
              <a:spcBef>
                <a:spcPts val="1000"/>
              </a:spcBef>
              <a:spcAft>
                <a:spcPts val="0"/>
              </a:spcAft>
              <a:buClr>
                <a:schemeClr val="dk1"/>
              </a:buClr>
              <a:buSzPts val="4000"/>
              <a:buFont typeface="Arial"/>
              <a:buNone/>
            </a:pPr>
            <a:endParaRPr sz="4000" b="0" i="0" u="none" strike="noStrike" cap="none">
              <a:solidFill>
                <a:srgbClr val="000000"/>
              </a:solidFill>
              <a:latin typeface="Arial"/>
              <a:ea typeface="Arial"/>
              <a:cs typeface="Arial"/>
              <a:sym typeface="Arial"/>
            </a:endParaRPr>
          </a:p>
          <a:p>
            <a:pPr marL="0" marR="0" lvl="0" indent="-254000" algn="just" rtl="0">
              <a:lnSpc>
                <a:spcPct val="9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 Early diagnosis of BD is crucial but over-diagnosis comes with its risks of medical-related AEs and stigmatisation.</a:t>
            </a:r>
            <a:endParaRPr/>
          </a:p>
          <a:p>
            <a:pPr marL="0" marR="0" lvl="0" indent="0" algn="just" rtl="0">
              <a:lnSpc>
                <a:spcPct val="90000"/>
              </a:lnSpc>
              <a:spcBef>
                <a:spcPts val="1000"/>
              </a:spcBef>
              <a:spcAft>
                <a:spcPts val="0"/>
              </a:spcAft>
              <a:buClr>
                <a:schemeClr val="dk1"/>
              </a:buClr>
              <a:buSzPts val="4000"/>
              <a:buFont typeface="Arial"/>
              <a:buNone/>
            </a:pPr>
            <a:endParaRPr sz="4000" b="0" i="0" u="none" strike="noStrike" cap="none">
              <a:solidFill>
                <a:srgbClr val="000000"/>
              </a:solidFill>
              <a:latin typeface="Arial"/>
              <a:ea typeface="Arial"/>
              <a:cs typeface="Arial"/>
              <a:sym typeface="Arial"/>
            </a:endParaRPr>
          </a:p>
          <a:p>
            <a:pPr marL="228600" marR="0" lvl="0" indent="0" algn="just" rtl="0">
              <a:lnSpc>
                <a:spcPct val="90000"/>
              </a:lnSpc>
              <a:spcBef>
                <a:spcPts val="1000"/>
              </a:spcBef>
              <a:spcAft>
                <a:spcPts val="0"/>
              </a:spcAft>
              <a:buClr>
                <a:schemeClr val="dk1"/>
              </a:buClr>
              <a:buSzPts val="4000"/>
              <a:buFont typeface="Arial"/>
              <a:buNone/>
            </a:pPr>
            <a:endParaRPr sz="4000" b="0" i="0" u="none" strike="noStrike" cap="none">
              <a:solidFill>
                <a:srgbClr val="000000"/>
              </a:solidFill>
              <a:latin typeface="Arial"/>
              <a:ea typeface="Arial"/>
              <a:cs typeface="Arial"/>
              <a:sym typeface="Arial"/>
            </a:endParaRPr>
          </a:p>
        </p:txBody>
      </p:sp>
      <p:sp>
        <p:nvSpPr>
          <p:cNvPr id="589" name="Google Shape;589;p51"/>
          <p:cNvSpPr txBox="1"/>
          <p:nvPr/>
        </p:nvSpPr>
        <p:spPr>
          <a:xfrm>
            <a:off x="12009881" y="9344025"/>
            <a:ext cx="16374110" cy="9429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118. Hafeman DM, Merranko J, Axelson D, et al. 2016;173(7):695-704.</a:t>
            </a:r>
            <a:endParaRPr/>
          </a:p>
        </p:txBody>
      </p:sp>
      <p:sp>
        <p:nvSpPr>
          <p:cNvPr id="590" name="Google Shape;590;p51"/>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31</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52"/>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96" name="Google Shape;596;p52"/>
          <p:cNvGrpSpPr/>
          <p:nvPr/>
        </p:nvGrpSpPr>
        <p:grpSpPr>
          <a:xfrm>
            <a:off x="-1139176" y="9673702"/>
            <a:ext cx="12831319" cy="1832372"/>
            <a:chOff x="0" y="0"/>
            <a:chExt cx="3379442" cy="482600"/>
          </a:xfrm>
        </p:grpSpPr>
        <p:sp>
          <p:nvSpPr>
            <p:cNvPr id="597" name="Google Shape;597;p52"/>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8" name="Google Shape;598;p52"/>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599" name="Google Shape;599;p52"/>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0" name="Google Shape;600;p52"/>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1" name="Google Shape;601;p52"/>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02" name="Google Shape;602;p52"/>
          <p:cNvSpPr txBox="1"/>
          <p:nvPr/>
        </p:nvSpPr>
        <p:spPr>
          <a:xfrm>
            <a:off x="3555332" y="826672"/>
            <a:ext cx="10515600"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5400"/>
              <a:buFont typeface="Arial"/>
              <a:buNone/>
            </a:pPr>
            <a:endParaRPr sz="5400" b="1" i="0" u="none" strike="noStrike" cap="none">
              <a:solidFill>
                <a:srgbClr val="000000"/>
              </a:solidFill>
              <a:latin typeface="Arial"/>
              <a:ea typeface="Arial"/>
              <a:cs typeface="Arial"/>
              <a:sym typeface="Arial"/>
            </a:endParaRPr>
          </a:p>
        </p:txBody>
      </p:sp>
      <p:sp>
        <p:nvSpPr>
          <p:cNvPr id="603" name="Google Shape;603;p52"/>
          <p:cNvSpPr txBox="1"/>
          <p:nvPr/>
        </p:nvSpPr>
        <p:spPr>
          <a:xfrm>
            <a:off x="3377136" y="1172066"/>
            <a:ext cx="13142408" cy="4351338"/>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4000"/>
              <a:buFont typeface="Arial"/>
              <a:buNone/>
            </a:pPr>
            <a:r>
              <a:rPr lang="en-US" sz="4000" b="0" i="0" u="none" strike="noStrike" cap="none">
                <a:solidFill>
                  <a:srgbClr val="000000"/>
                </a:solidFill>
                <a:latin typeface="Arial"/>
                <a:ea typeface="Arial"/>
                <a:cs typeface="Arial"/>
                <a:sym typeface="Arial"/>
              </a:rPr>
              <a:t>Signs and symptoms of BD may overlap with symptoms of other psychiatric disorders that may occur in young people e.g.:</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ADHD </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conduct disorder</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disruptive mood dysregulation disorder</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oppositional defiant disorder</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schizophrenia</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substance use disorder </a:t>
            </a:r>
            <a:endParaRPr/>
          </a:p>
          <a:p>
            <a:pPr marL="228600" marR="0" lvl="0" indent="-2540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unipolar depression </a:t>
            </a:r>
            <a:endParaRPr/>
          </a:p>
        </p:txBody>
      </p:sp>
      <p:sp>
        <p:nvSpPr>
          <p:cNvPr id="604" name="Google Shape;604;p52"/>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32</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53"/>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10" name="Google Shape;610;p53"/>
          <p:cNvGrpSpPr/>
          <p:nvPr/>
        </p:nvGrpSpPr>
        <p:grpSpPr>
          <a:xfrm>
            <a:off x="-1139176" y="9673702"/>
            <a:ext cx="12831319" cy="1832372"/>
            <a:chOff x="0" y="0"/>
            <a:chExt cx="3379442" cy="482600"/>
          </a:xfrm>
        </p:grpSpPr>
        <p:sp>
          <p:nvSpPr>
            <p:cNvPr id="611" name="Google Shape;611;p53"/>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2" name="Google Shape;612;p53"/>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613" name="Google Shape;613;p53"/>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4" name="Google Shape;614;p53"/>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5" name="Google Shape;615;p53"/>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16" name="Google Shape;616;p53"/>
          <p:cNvSpPr txBox="1"/>
          <p:nvPr/>
        </p:nvSpPr>
        <p:spPr>
          <a:xfrm>
            <a:off x="3518530" y="1578252"/>
            <a:ext cx="13855070" cy="4351338"/>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4000" b="0" i="0" u="none" strike="noStrike" cap="none">
                <a:solidFill>
                  <a:srgbClr val="000000"/>
                </a:solidFill>
                <a:latin typeface="Arial"/>
                <a:ea typeface="Arial"/>
                <a:cs typeface="Arial"/>
                <a:sym typeface="Arial"/>
              </a:rPr>
              <a:t>Family history of BD, especially if the parents developed BD early in life and  the young person has a history of prominent mood lability, depression/ anxiety, and subsyndromic manic/ hypomanic symptoms suggest a risk of developing BD. </a:t>
            </a:r>
            <a:endParaRPr/>
          </a:p>
          <a:p>
            <a:pPr marL="0" marR="0" lvl="0" indent="0" algn="l" rtl="0">
              <a:lnSpc>
                <a:spcPct val="100000"/>
              </a:lnSpc>
              <a:spcBef>
                <a:spcPts val="0"/>
              </a:spcBef>
              <a:spcAft>
                <a:spcPts val="0"/>
              </a:spcAft>
              <a:buNone/>
            </a:pPr>
            <a:endParaRPr sz="4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4000" b="0" i="0" u="none" strike="noStrike" cap="none">
              <a:solidFill>
                <a:srgbClr val="000000"/>
              </a:solidFill>
              <a:latin typeface="Arial"/>
              <a:ea typeface="Arial"/>
              <a:cs typeface="Arial"/>
              <a:sym typeface="Arial"/>
            </a:endParaRPr>
          </a:p>
        </p:txBody>
      </p:sp>
      <p:graphicFrame>
        <p:nvGraphicFramePr>
          <p:cNvPr id="617" name="Google Shape;617;p53"/>
          <p:cNvGraphicFramePr/>
          <p:nvPr/>
        </p:nvGraphicFramePr>
        <p:xfrm>
          <a:off x="1847041" y="5375623"/>
          <a:ext cx="3000000" cy="3000000"/>
        </p:xfrm>
        <a:graphic>
          <a:graphicData uri="http://schemas.openxmlformats.org/drawingml/2006/table">
            <a:tbl>
              <a:tblPr>
                <a:noFill/>
                <a:tableStyleId>{83E7907C-7B7B-420F-BD21-C13910C64C89}</a:tableStyleId>
              </a:tblPr>
              <a:tblGrid>
                <a:gridCol w="15526550">
                  <a:extLst>
                    <a:ext uri="{9D8B030D-6E8A-4147-A177-3AD203B41FA5}">
                      <a16:colId xmlns:a16="http://schemas.microsoft.com/office/drawing/2014/main" val="20000"/>
                    </a:ext>
                  </a:extLst>
                </a:gridCol>
              </a:tblGrid>
              <a:tr h="508000">
                <a:tc>
                  <a:txBody>
                    <a:bodyPr/>
                    <a:lstStyle/>
                    <a:p>
                      <a:pPr marL="342900" marR="0" lvl="0" indent="-342900" algn="just" rtl="0">
                        <a:lnSpc>
                          <a:spcPct val="100000"/>
                        </a:lnSpc>
                        <a:spcBef>
                          <a:spcPts val="0"/>
                        </a:spcBef>
                        <a:spcAft>
                          <a:spcPts val="0"/>
                        </a:spcAft>
                        <a:buClr>
                          <a:srgbClr val="000000"/>
                        </a:buClr>
                        <a:buSzPts val="4000"/>
                        <a:buFont typeface="Noto Sans Symbols"/>
                        <a:buChar char="∙"/>
                      </a:pPr>
                      <a:r>
                        <a:rPr lang="en-US" sz="4000" u="none" strike="noStrike" cap="none">
                          <a:latin typeface="Arial"/>
                          <a:ea typeface="Arial"/>
                          <a:cs typeface="Arial"/>
                          <a:sym typeface="Arial"/>
                        </a:rPr>
                        <a:t>Proper clinical assessment by a psychiatrist is important to rule out co-morbidities in childr</a:t>
                      </a:r>
                      <a:r>
                        <a:rPr lang="en-US" sz="4000" u="none" strike="noStrike" cap="none">
                          <a:solidFill>
                            <a:srgbClr val="000000"/>
                          </a:solidFill>
                          <a:latin typeface="Arial"/>
                          <a:ea typeface="Arial"/>
                          <a:cs typeface="Arial"/>
                          <a:sym typeface="Arial"/>
                        </a:rPr>
                        <a:t>en and adolescents presenting with symptoms of BD. </a:t>
                      </a:r>
                      <a:endParaRPr sz="40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extLst>
                  <a:ext uri="{0D108BD9-81ED-4DB2-BD59-A6C34878D82A}">
                    <a16:rowId xmlns:a16="http://schemas.microsoft.com/office/drawing/2014/main" val="10000"/>
                  </a:ext>
                </a:extLst>
              </a:tr>
            </a:tbl>
          </a:graphicData>
        </a:graphic>
      </p:graphicFrame>
      <p:sp>
        <p:nvSpPr>
          <p:cNvPr id="618" name="Google Shape;618;p53"/>
          <p:cNvSpPr txBox="1"/>
          <p:nvPr/>
        </p:nvSpPr>
        <p:spPr>
          <a:xfrm>
            <a:off x="10591800" y="9145471"/>
            <a:ext cx="9809922" cy="311239"/>
          </a:xfrm>
          <a:prstGeom prst="rect">
            <a:avLst/>
          </a:prstGeom>
          <a:noFill/>
          <a:ln>
            <a:noFill/>
          </a:ln>
        </p:spPr>
        <p:txBody>
          <a:bodyPr spcFirstLastPara="1" wrap="square" lIns="91425" tIns="45700" rIns="91425" bIns="45700" anchor="t" anchorCtr="0">
            <a:spAutoFit/>
          </a:bodyPr>
          <a:lstStyle/>
          <a:p>
            <a:pPr marL="342900" marR="0" lvl="0" indent="-342900" algn="just" rtl="0">
              <a:lnSpc>
                <a:spcPct val="107000"/>
              </a:lnSpc>
              <a:spcBef>
                <a:spcPts val="0"/>
              </a:spcBef>
              <a:spcAft>
                <a:spcPts val="0"/>
              </a:spcAft>
              <a:buClr>
                <a:srgbClr val="000000"/>
              </a:buClr>
              <a:buSzPts val="1400"/>
              <a:buFont typeface="Arial"/>
              <a:buAutoNum type="arabicPeriod"/>
            </a:pPr>
            <a:r>
              <a:rPr lang="en-US" sz="1400" b="0" i="0" u="none" strike="noStrike" cap="none">
                <a:solidFill>
                  <a:srgbClr val="000000"/>
                </a:solidFill>
                <a:latin typeface="Arial"/>
                <a:ea typeface="Arial"/>
                <a:cs typeface="Arial"/>
                <a:sym typeface="Arial"/>
              </a:rPr>
              <a:t>Estrada-Prat X, Van Meter AR, Camprodon-Rosanas E, et al  2019;21(6):483-502.</a:t>
            </a:r>
            <a:endParaRPr sz="1400" b="0" i="0" u="none" strike="noStrike" cap="none">
              <a:solidFill>
                <a:srgbClr val="000000"/>
              </a:solidFill>
              <a:latin typeface="Calibri"/>
              <a:ea typeface="Calibri"/>
              <a:cs typeface="Calibri"/>
              <a:sym typeface="Calibri"/>
            </a:endParaRPr>
          </a:p>
        </p:txBody>
      </p:sp>
      <p:sp>
        <p:nvSpPr>
          <p:cNvPr id="619" name="Google Shape;619;p53"/>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33</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54"/>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25" name="Google Shape;625;p54"/>
          <p:cNvGrpSpPr/>
          <p:nvPr/>
        </p:nvGrpSpPr>
        <p:grpSpPr>
          <a:xfrm>
            <a:off x="-1139176" y="9673702"/>
            <a:ext cx="12831319" cy="1832372"/>
            <a:chOff x="0" y="0"/>
            <a:chExt cx="3379442" cy="482600"/>
          </a:xfrm>
        </p:grpSpPr>
        <p:sp>
          <p:nvSpPr>
            <p:cNvPr id="626" name="Google Shape;626;p54"/>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7" name="Google Shape;627;p54"/>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628" name="Google Shape;628;p54"/>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9" name="Google Shape;629;p54"/>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0" name="Google Shape;630;p54"/>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31" name="Google Shape;631;p54"/>
          <p:cNvSpPr txBox="1"/>
          <p:nvPr/>
        </p:nvSpPr>
        <p:spPr>
          <a:xfrm>
            <a:off x="3462655" y="1244275"/>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632" name="Google Shape;632;p54"/>
          <p:cNvSpPr txBox="1"/>
          <p:nvPr/>
        </p:nvSpPr>
        <p:spPr>
          <a:xfrm>
            <a:off x="3682665" y="2967831"/>
            <a:ext cx="13818269" cy="4351338"/>
          </a:xfrm>
          <a:prstGeom prst="rect">
            <a:avLst/>
          </a:prstGeom>
          <a:noFill/>
          <a:ln>
            <a:noFill/>
          </a:ln>
        </p:spPr>
        <p:txBody>
          <a:bodyPr spcFirstLastPara="1" wrap="square" lIns="91425" tIns="45700" rIns="91425" bIns="45700" anchor="t" anchorCtr="0">
            <a:noAutofit/>
          </a:bodyPr>
          <a:lstStyle/>
          <a:p>
            <a:pPr marL="571500" marR="0" lvl="0" indent="-571500" algn="just"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the role of pharmacotherapy remains controversial </a:t>
            </a:r>
            <a:endParaRPr/>
          </a:p>
          <a:p>
            <a:pPr marL="571500" marR="0" lvl="0" indent="-317500" algn="just" rtl="0">
              <a:lnSpc>
                <a:spcPct val="100000"/>
              </a:lnSpc>
              <a:spcBef>
                <a:spcPts val="1000"/>
              </a:spcBef>
              <a:spcAft>
                <a:spcPts val="0"/>
              </a:spcAft>
              <a:buClr>
                <a:srgbClr val="000000"/>
              </a:buClr>
              <a:buSzPts val="4000"/>
              <a:buFont typeface="Arial"/>
              <a:buNone/>
            </a:pPr>
            <a:endParaRPr sz="4000" b="0" i="0" u="none" strike="noStrike" cap="none">
              <a:solidFill>
                <a:srgbClr val="000000"/>
              </a:solidFill>
              <a:latin typeface="Arial"/>
              <a:ea typeface="Arial"/>
              <a:cs typeface="Arial"/>
              <a:sym typeface="Arial"/>
            </a:endParaRPr>
          </a:p>
          <a:p>
            <a:pPr marL="571500" marR="0" lvl="0" indent="-571500" algn="just" rtl="0">
              <a:lnSpc>
                <a:spcPct val="100000"/>
              </a:lnSpc>
              <a:spcBef>
                <a:spcPts val="100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careful consideration of treatment options should be given after weighing the benefits and risks. </a:t>
            </a:r>
            <a:endParaRPr/>
          </a:p>
          <a:p>
            <a:pPr marL="571500" marR="0" lvl="0" indent="-317500" algn="just" rtl="0">
              <a:lnSpc>
                <a:spcPct val="100000"/>
              </a:lnSpc>
              <a:spcBef>
                <a:spcPts val="0"/>
              </a:spcBef>
              <a:spcAft>
                <a:spcPts val="0"/>
              </a:spcAft>
              <a:buClr>
                <a:srgbClr val="000000"/>
              </a:buClr>
              <a:buSzPts val="4000"/>
              <a:buFont typeface="Arial"/>
              <a:buNone/>
            </a:pPr>
            <a:endParaRPr sz="4000" b="0" i="0" u="none" strike="noStrike" cap="none">
              <a:solidFill>
                <a:srgbClr val="000000"/>
              </a:solidFill>
              <a:latin typeface="Arial"/>
              <a:ea typeface="Arial"/>
              <a:cs typeface="Arial"/>
              <a:sym typeface="Arial"/>
            </a:endParaRPr>
          </a:p>
        </p:txBody>
      </p:sp>
      <p:sp>
        <p:nvSpPr>
          <p:cNvPr id="633" name="Google Shape;633;p54"/>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Google Shape;638;p55"/>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39" name="Google Shape;639;p55"/>
          <p:cNvGrpSpPr/>
          <p:nvPr/>
        </p:nvGrpSpPr>
        <p:grpSpPr>
          <a:xfrm>
            <a:off x="-1139176" y="9673702"/>
            <a:ext cx="12831319" cy="1832372"/>
            <a:chOff x="0" y="0"/>
            <a:chExt cx="3379442" cy="482600"/>
          </a:xfrm>
        </p:grpSpPr>
        <p:sp>
          <p:nvSpPr>
            <p:cNvPr id="640" name="Google Shape;640;p55"/>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1" name="Google Shape;641;p55"/>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642" name="Google Shape;642;p55"/>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3" name="Google Shape;643;p55"/>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4" name="Google Shape;644;p55"/>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45" name="Google Shape;645;p55"/>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646" name="Google Shape;646;p55"/>
          <p:cNvSpPr txBox="1"/>
          <p:nvPr/>
        </p:nvSpPr>
        <p:spPr>
          <a:xfrm>
            <a:off x="3886199" y="1602157"/>
            <a:ext cx="13288618" cy="6179048"/>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In a meta-analysis of RCTs on the use of lithium vs active comparators/placebo for acute mania in children with BD, it was shown that:</a:t>
            </a:r>
            <a:r>
              <a:rPr lang="en-US" sz="3600" b="0" i="0" u="none" strike="noStrike" cap="none" baseline="30000">
                <a:solidFill>
                  <a:srgbClr val="000000"/>
                </a:solidFill>
                <a:latin typeface="Arial"/>
                <a:ea typeface="Arial"/>
                <a:cs typeface="Arial"/>
                <a:sym typeface="Arial"/>
              </a:rPr>
              <a:t>119</a:t>
            </a:r>
            <a:endParaRPr/>
          </a:p>
          <a:p>
            <a:pPr marL="571500" marR="0" lvl="0" indent="-5715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lithium was less effective than risperidone in treating manic/mixed episodes among young people aged 6 - 15 years (SMD= 0.85, 95% CI 0.54 to 1.15) but had NS difference vs valproate or placebo </a:t>
            </a:r>
            <a:endParaRPr/>
          </a:p>
          <a:p>
            <a:pPr marL="571500" marR="0" lvl="0" indent="-5715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majority of the AEs were described as mild to moderate</a:t>
            </a:r>
            <a:endParaRPr/>
          </a:p>
          <a:p>
            <a:pPr marL="571500" marR="0" lvl="0" indent="-5715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high rates of psychiatric co-morbidity across all studies with the highest being ADHD </a:t>
            </a:r>
            <a:endParaRPr/>
          </a:p>
          <a:p>
            <a:pPr marL="0" marR="0" lvl="0" indent="0" algn="just"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There was a potential high or unclear risk of bias in the included primary papers based on RoB. </a:t>
            </a:r>
            <a:endParaRPr/>
          </a:p>
        </p:txBody>
      </p:sp>
      <p:sp>
        <p:nvSpPr>
          <p:cNvPr id="647" name="Google Shape;647;p55"/>
          <p:cNvSpPr txBox="1"/>
          <p:nvPr/>
        </p:nvSpPr>
        <p:spPr>
          <a:xfrm>
            <a:off x="11963307" y="9532696"/>
            <a:ext cx="14097002" cy="1057192"/>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119. Duffy A, Heffer N, Goodday SM, et al.. 2018;20(7):583-93.</a:t>
            </a:r>
            <a:endParaRPr/>
          </a:p>
        </p:txBody>
      </p:sp>
      <p:sp>
        <p:nvSpPr>
          <p:cNvPr id="648" name="Google Shape;648;p55"/>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35</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653" name="Google Shape;653;p56"/>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54" name="Google Shape;654;p56"/>
          <p:cNvGrpSpPr/>
          <p:nvPr/>
        </p:nvGrpSpPr>
        <p:grpSpPr>
          <a:xfrm>
            <a:off x="-1139176" y="9673702"/>
            <a:ext cx="12831319" cy="1832372"/>
            <a:chOff x="0" y="0"/>
            <a:chExt cx="3379442" cy="482600"/>
          </a:xfrm>
        </p:grpSpPr>
        <p:sp>
          <p:nvSpPr>
            <p:cNvPr id="655" name="Google Shape;655;p56"/>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6" name="Google Shape;656;p56"/>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657" name="Google Shape;657;p56"/>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8" name="Google Shape;658;p56"/>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9" name="Google Shape;659;p56"/>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60" name="Google Shape;660;p56"/>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661" name="Google Shape;661;p56"/>
          <p:cNvSpPr txBox="1"/>
          <p:nvPr/>
        </p:nvSpPr>
        <p:spPr>
          <a:xfrm>
            <a:off x="3428338" y="2227849"/>
            <a:ext cx="13726602" cy="5803431"/>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4000" b="0" i="0" u="none" strike="noStrike" cap="none">
                <a:solidFill>
                  <a:srgbClr val="000000"/>
                </a:solidFill>
                <a:latin typeface="Arial"/>
                <a:ea typeface="Arial"/>
                <a:cs typeface="Arial"/>
                <a:sym typeface="Arial"/>
              </a:rPr>
              <a:t>An RCT of lithium vs quetiapine for the treatment of acute mania in young people of 10 -17 years of age with BD reported that quetiapine:</a:t>
            </a:r>
            <a:r>
              <a:rPr lang="en-US" sz="4000" b="0" i="0" u="none" strike="noStrike" cap="none" baseline="30000">
                <a:solidFill>
                  <a:srgbClr val="000000"/>
                </a:solidFill>
                <a:latin typeface="Arial"/>
                <a:ea typeface="Arial"/>
                <a:cs typeface="Arial"/>
                <a:sym typeface="Arial"/>
              </a:rPr>
              <a:t>120 </a:t>
            </a:r>
            <a:endParaRPr/>
          </a:p>
          <a:p>
            <a:pPr marL="571500" marR="0" lvl="0" indent="-571500" algn="just"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showed a greater reduction in YMRS score (-11.0 vs -13.2, p&lt;0.001)</a:t>
            </a:r>
            <a:endParaRPr/>
          </a:p>
          <a:p>
            <a:pPr marL="571500" marR="0" lvl="0" indent="-571500" algn="just"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had a higher response rate (72% vs 49%, p=0.012)</a:t>
            </a:r>
            <a:endParaRPr/>
          </a:p>
          <a:p>
            <a:pPr marL="571500" marR="0" lvl="0" indent="-571500" algn="just"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showed NS difference in remission rates</a:t>
            </a:r>
            <a:endParaRPr/>
          </a:p>
          <a:p>
            <a:pPr marL="571500" marR="0" lvl="0" indent="-571500" algn="just"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had more somnolence (p&lt;0.001), dizziness (p&lt;0.05) and weight gain (p=0.02)</a:t>
            </a:r>
            <a:endParaRPr/>
          </a:p>
          <a:p>
            <a:pPr marL="0" marR="0" lvl="0" indent="0" algn="just" rtl="0">
              <a:lnSpc>
                <a:spcPct val="100000"/>
              </a:lnSpc>
              <a:spcBef>
                <a:spcPts val="0"/>
              </a:spcBef>
              <a:spcAft>
                <a:spcPts val="0"/>
              </a:spcAft>
              <a:buNone/>
            </a:pPr>
            <a:endParaRPr sz="40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4000" b="0" i="0" u="none" strike="noStrike" cap="none">
              <a:solidFill>
                <a:srgbClr val="000000"/>
              </a:solidFill>
              <a:latin typeface="Arial"/>
              <a:ea typeface="Arial"/>
              <a:cs typeface="Arial"/>
              <a:sym typeface="Arial"/>
            </a:endParaRPr>
          </a:p>
        </p:txBody>
      </p:sp>
      <p:sp>
        <p:nvSpPr>
          <p:cNvPr id="662" name="Google Shape;662;p56"/>
          <p:cNvSpPr txBox="1"/>
          <p:nvPr/>
        </p:nvSpPr>
        <p:spPr>
          <a:xfrm>
            <a:off x="12271951" y="9183014"/>
            <a:ext cx="14689158" cy="177733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120. Patino LR, Klein CC, Strawn JR, et al. 2021;31(7):485-93.</a:t>
            </a:r>
            <a:endParaRPr/>
          </a:p>
        </p:txBody>
      </p:sp>
      <p:sp>
        <p:nvSpPr>
          <p:cNvPr id="663" name="Google Shape;663;p56"/>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36</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sp>
        <p:nvSpPr>
          <p:cNvPr id="668" name="Google Shape;668;p57"/>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69" name="Google Shape;669;p57"/>
          <p:cNvGrpSpPr/>
          <p:nvPr/>
        </p:nvGrpSpPr>
        <p:grpSpPr>
          <a:xfrm>
            <a:off x="-1139176" y="9673702"/>
            <a:ext cx="12831319" cy="1832372"/>
            <a:chOff x="0" y="0"/>
            <a:chExt cx="3379442" cy="482600"/>
          </a:xfrm>
        </p:grpSpPr>
        <p:sp>
          <p:nvSpPr>
            <p:cNvPr id="670" name="Google Shape;670;p57"/>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1" name="Google Shape;671;p57"/>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672" name="Google Shape;672;p57"/>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3" name="Google Shape;673;p57"/>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4" name="Google Shape;674;p57"/>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75" name="Google Shape;675;p57"/>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676" name="Google Shape;676;p57"/>
          <p:cNvSpPr txBox="1"/>
          <p:nvPr/>
        </p:nvSpPr>
        <p:spPr>
          <a:xfrm>
            <a:off x="3247221" y="1646060"/>
            <a:ext cx="14023083" cy="5803431"/>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None/>
            </a:pPr>
            <a:r>
              <a:rPr lang="en-US" sz="4000" b="0" i="0" u="none" strike="noStrike" cap="none">
                <a:solidFill>
                  <a:srgbClr val="000000"/>
                </a:solidFill>
                <a:latin typeface="Arial"/>
                <a:ea typeface="Arial"/>
                <a:cs typeface="Arial"/>
                <a:sym typeface="Arial"/>
              </a:rPr>
              <a:t>In an RCT in the treatment of adolescents with BD in manic or mixed episodes, compared with placebo, olanzapine:</a:t>
            </a:r>
            <a:r>
              <a:rPr lang="en-US" sz="4000" b="0" i="0" u="none" strike="noStrike" cap="none" baseline="30000">
                <a:solidFill>
                  <a:srgbClr val="000000"/>
                </a:solidFill>
                <a:latin typeface="Arial"/>
                <a:ea typeface="Arial"/>
                <a:cs typeface="Arial"/>
                <a:sym typeface="Arial"/>
              </a:rPr>
              <a:t>121</a:t>
            </a:r>
            <a:endParaRPr/>
          </a:p>
          <a:p>
            <a:pPr marL="571500" marR="0" lvl="0" indent="-571500" algn="l"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showed a greater reduction in YMRS score (p&lt;0.001)</a:t>
            </a:r>
            <a:endParaRPr sz="40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had higher response (RR=2.19, 95% CI 1.28 to 3.74; NNT=3.80) and remission (RR=3.17, 95% CI 1.43 to 7.04; NNT=4.14) rates</a:t>
            </a:r>
            <a:endParaRPr sz="40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had shorter times-to-reach response (p=0.003) and remission (p=0.002) criteria</a:t>
            </a:r>
            <a:endParaRPr sz="4000" b="0" i="0" u="none" strike="noStrike" cap="none">
              <a:solidFill>
                <a:srgbClr val="000000"/>
              </a:solidFill>
              <a:latin typeface="Arial"/>
              <a:ea typeface="Arial"/>
              <a:cs typeface="Arial"/>
              <a:sym typeface="Arial"/>
            </a:endParaRPr>
          </a:p>
          <a:p>
            <a:pPr marL="571500" marR="0" lvl="0" indent="-571500" algn="l" rtl="0">
              <a:lnSpc>
                <a:spcPct val="100000"/>
              </a:lnSpc>
              <a:spcBef>
                <a:spcPts val="0"/>
              </a:spcBef>
              <a:spcAft>
                <a:spcPts val="0"/>
              </a:spcAft>
              <a:buClr>
                <a:srgbClr val="000000"/>
              </a:buClr>
              <a:buSzPts val="4000"/>
              <a:buFont typeface="Arial"/>
              <a:buChar char="•"/>
            </a:pPr>
            <a:r>
              <a:rPr lang="en-US" sz="4000" b="0" i="0" u="none" strike="noStrike" cap="none">
                <a:solidFill>
                  <a:srgbClr val="000000"/>
                </a:solidFill>
                <a:latin typeface="Arial"/>
                <a:ea typeface="Arial"/>
                <a:cs typeface="Arial"/>
                <a:sym typeface="Arial"/>
              </a:rPr>
              <a:t>had significantly higher common AEs with a frequency ≥5% for increased appetite, weight gain and somnolence and sedation</a:t>
            </a:r>
            <a:endParaRPr sz="4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4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4000" b="0" i="0" u="none" strike="noStrike" cap="none">
              <a:solidFill>
                <a:srgbClr val="000000"/>
              </a:solidFill>
              <a:latin typeface="Arial"/>
              <a:ea typeface="Arial"/>
              <a:cs typeface="Arial"/>
              <a:sym typeface="Arial"/>
            </a:endParaRPr>
          </a:p>
        </p:txBody>
      </p:sp>
      <p:sp>
        <p:nvSpPr>
          <p:cNvPr id="677" name="Google Shape;677;p57"/>
          <p:cNvSpPr txBox="1"/>
          <p:nvPr/>
        </p:nvSpPr>
        <p:spPr>
          <a:xfrm>
            <a:off x="11841547" y="9347323"/>
            <a:ext cx="14689158" cy="168797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121. Tohen M, Kryzhanovskaya L, Carlson G, et al. 2007;164(10):1547-56.</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678" name="Google Shape;678;p57"/>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58"/>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84" name="Google Shape;684;p58"/>
          <p:cNvGrpSpPr/>
          <p:nvPr/>
        </p:nvGrpSpPr>
        <p:grpSpPr>
          <a:xfrm>
            <a:off x="-1139176" y="9673702"/>
            <a:ext cx="12831319" cy="1832372"/>
            <a:chOff x="0" y="0"/>
            <a:chExt cx="3379442" cy="482600"/>
          </a:xfrm>
        </p:grpSpPr>
        <p:sp>
          <p:nvSpPr>
            <p:cNvPr id="685" name="Google Shape;685;p5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6" name="Google Shape;686;p5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687" name="Google Shape;687;p5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8" name="Google Shape;688;p5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9" name="Google Shape;689;p58"/>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690" name="Google Shape;690;p58"/>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691" name="Google Shape;691;p58"/>
          <p:cNvSpPr txBox="1"/>
          <p:nvPr/>
        </p:nvSpPr>
        <p:spPr>
          <a:xfrm>
            <a:off x="3247221" y="1585824"/>
            <a:ext cx="13987231" cy="5803431"/>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In a 3-week RCT on acute treatment of manic or mixed episodes in 10 - 17-year-old patients with BD I, asenapine of three different doses was significantly more effective than placebo (MDs for YMRS were -3.2, -5.3 and -6.2 for asenapine 2.5 mg, 5 mg and 10 mg bd respectively). The treatment-emergent AEs (≥5%) were somnolence, sedation, oral hypoaesthesia/paraesthesia and increased appetite.</a:t>
            </a:r>
            <a:r>
              <a:rPr lang="en-US" sz="3600" b="0" i="0" u="none" strike="noStrike" cap="none" baseline="30000">
                <a:solidFill>
                  <a:srgbClr val="000000"/>
                </a:solidFill>
                <a:latin typeface="Arial"/>
                <a:ea typeface="Arial"/>
                <a:cs typeface="Arial"/>
                <a:sym typeface="Arial"/>
              </a:rPr>
              <a:t>122</a:t>
            </a:r>
            <a:endParaRPr/>
          </a:p>
          <a:p>
            <a:pPr marL="0" marR="0" lvl="0" indent="0" algn="just"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An open-label extension study of the same RCT demonstrated that most AEs were mild or moderate in severity at 50 weeks. The additional reported AEs (≥5%) were increased weight, headache, nausea, vomiting, fatigue and upper abdominal pain.</a:t>
            </a:r>
            <a:r>
              <a:rPr lang="en-US" sz="3600" b="0" i="0" u="none" strike="noStrike" cap="none" baseline="30000">
                <a:solidFill>
                  <a:srgbClr val="000000"/>
                </a:solidFill>
                <a:latin typeface="Arial"/>
                <a:ea typeface="Arial"/>
                <a:cs typeface="Arial"/>
                <a:sym typeface="Arial"/>
              </a:rPr>
              <a:t>123</a:t>
            </a:r>
            <a:endParaRPr/>
          </a:p>
          <a:p>
            <a:pPr marL="0" marR="0" lvl="0" indent="0" algn="just"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p:txBody>
      </p:sp>
      <p:sp>
        <p:nvSpPr>
          <p:cNvPr id="692" name="Google Shape;692;p58"/>
          <p:cNvSpPr txBox="1"/>
          <p:nvPr/>
        </p:nvSpPr>
        <p:spPr>
          <a:xfrm>
            <a:off x="11933245" y="9347323"/>
            <a:ext cx="15869040" cy="1687978"/>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122. Findling RL, Landbloom RL, Szegedi A, et al. 2015;54(12):1032-41.</a:t>
            </a:r>
            <a:endParaRPr/>
          </a:p>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123. Findling RL, Landbloom RL, Mackle M, et al.. 2016;18(5):367-78.</a:t>
            </a:r>
            <a:endParaRPr/>
          </a:p>
          <a:p>
            <a:pPr marL="0" marR="0" lvl="0" indent="0" algn="just"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693" name="Google Shape;693;p58"/>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38</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59"/>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699" name="Google Shape;699;p59"/>
          <p:cNvGrpSpPr/>
          <p:nvPr/>
        </p:nvGrpSpPr>
        <p:grpSpPr>
          <a:xfrm>
            <a:off x="-1139176" y="9673702"/>
            <a:ext cx="12831319" cy="1832372"/>
            <a:chOff x="0" y="0"/>
            <a:chExt cx="3379442" cy="482600"/>
          </a:xfrm>
        </p:grpSpPr>
        <p:sp>
          <p:nvSpPr>
            <p:cNvPr id="700" name="Google Shape;700;p59"/>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1" name="Google Shape;701;p59"/>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702" name="Google Shape;702;p59"/>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3" name="Google Shape;703;p59"/>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4" name="Google Shape;704;p59"/>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705" name="Google Shape;705;p59"/>
          <p:cNvSpPr txBox="1"/>
          <p:nvPr/>
        </p:nvSpPr>
        <p:spPr>
          <a:xfrm>
            <a:off x="4016830" y="379061"/>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706" name="Google Shape;706;p59"/>
          <p:cNvSpPr txBox="1"/>
          <p:nvPr/>
        </p:nvSpPr>
        <p:spPr>
          <a:xfrm>
            <a:off x="3174821" y="1834713"/>
            <a:ext cx="14730848" cy="5799037"/>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3600" b="0" i="0" u="none" strike="noStrike" cap="none">
                <a:solidFill>
                  <a:srgbClr val="000000"/>
                </a:solidFill>
                <a:latin typeface="Arial"/>
                <a:ea typeface="Arial"/>
                <a:cs typeface="Arial"/>
                <a:sym typeface="Arial"/>
              </a:rPr>
              <a:t>In a 30-week RCT on manic/mixed episode of 10-17-year-old patients with BD I, compared with placebo, aripiprazole:</a:t>
            </a:r>
            <a:r>
              <a:rPr lang="en-US" sz="3600" b="0" i="0" u="none" strike="noStrike" cap="none" baseline="30000">
                <a:solidFill>
                  <a:srgbClr val="000000"/>
                </a:solidFill>
                <a:latin typeface="Arial"/>
                <a:ea typeface="Arial"/>
                <a:cs typeface="Arial"/>
                <a:sym typeface="Arial"/>
              </a:rPr>
              <a:t>124</a:t>
            </a:r>
            <a:endParaRPr/>
          </a:p>
          <a:p>
            <a:pPr marL="571500" marR="0" lvl="0" indent="-5715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was significantly more effective (mean change from baseline for YMRS was 14.1 and 14.9 for aripiprazole with daily doses of 10 mg and 30 mg respectively); </a:t>
            </a:r>
            <a:endParaRPr/>
          </a:p>
          <a:p>
            <a:pPr marL="571500" marR="0" lvl="0" indent="-5715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the findings were consistent in a subgroup analysis of 10 - 12-year-old and 13 - 17-year-old study subjects with or without prior bipolar treatment</a:t>
            </a:r>
            <a:endParaRPr/>
          </a:p>
          <a:p>
            <a:pPr marL="571500" marR="0" lvl="0" indent="-5715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showed greater response rates with both doses (p&lt;0.01)</a:t>
            </a:r>
            <a:endParaRPr/>
          </a:p>
          <a:p>
            <a:pPr marL="0" marR="0" lvl="0" indent="0" algn="just"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Arial"/>
                <a:ea typeface="Arial"/>
                <a:cs typeface="Arial"/>
                <a:sym typeface="Arial"/>
              </a:rPr>
              <a:t>The commonly reported AEs were somnolence, headache and EPS.</a:t>
            </a:r>
            <a:endParaRPr/>
          </a:p>
          <a:p>
            <a:pPr marL="0" marR="0" lvl="0" indent="0" algn="l" rtl="0">
              <a:lnSpc>
                <a:spcPct val="100000"/>
              </a:lnSpc>
              <a:spcBef>
                <a:spcPts val="0"/>
              </a:spcBef>
              <a:spcAft>
                <a:spcPts val="0"/>
              </a:spcAft>
              <a:buClr>
                <a:srgbClr val="000000"/>
              </a:buClr>
              <a:buSzPts val="3600"/>
              <a:buFont typeface="Arial"/>
              <a:buNone/>
            </a:pPr>
            <a:endParaRPr sz="3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p:txBody>
      </p:sp>
      <p:sp>
        <p:nvSpPr>
          <p:cNvPr id="707" name="Google Shape;707;p59"/>
          <p:cNvSpPr txBox="1"/>
          <p:nvPr/>
        </p:nvSpPr>
        <p:spPr>
          <a:xfrm>
            <a:off x="12160387" y="9137458"/>
            <a:ext cx="14689158" cy="168797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124.Findling RL, Correll CU, Nyilas M, et al2013;15(2):138-49.</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708" name="Google Shape;708;p59"/>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378f7b7729_0_0"/>
          <p:cNvSpPr/>
          <p:nvPr/>
        </p:nvSpPr>
        <p:spPr>
          <a:xfrm rot="94514">
            <a:off x="381392" y="3537519"/>
            <a:ext cx="5711284" cy="5838673"/>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20000"/>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90" name="Google Shape;190;g3378f7b7729_0_0"/>
          <p:cNvGrpSpPr/>
          <p:nvPr/>
        </p:nvGrpSpPr>
        <p:grpSpPr>
          <a:xfrm>
            <a:off x="-1139176" y="9673702"/>
            <a:ext cx="12831403" cy="1832384"/>
            <a:chOff x="0" y="0"/>
            <a:chExt cx="3379442" cy="482600"/>
          </a:xfrm>
        </p:grpSpPr>
        <p:sp>
          <p:nvSpPr>
            <p:cNvPr id="191" name="Google Shape;191;g3378f7b7729_0_0"/>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g3378f7b7729_0_0"/>
            <p:cNvSpPr txBox="1"/>
            <p:nvPr/>
          </p:nvSpPr>
          <p:spPr>
            <a:xfrm>
              <a:off x="63500" y="6350"/>
              <a:ext cx="3252300" cy="41280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93" name="Google Shape;193;g3378f7b7729_0_0"/>
          <p:cNvSpPr/>
          <p:nvPr/>
        </p:nvSpPr>
        <p:spPr>
          <a:xfrm rot="8959864">
            <a:off x="11683146" y="1234393"/>
            <a:ext cx="5708270" cy="5835591"/>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20000"/>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g3378f7b7729_0_0"/>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25" b="-24594"/>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g3378f7b7729_0_0"/>
          <p:cNvSpPr txBox="1"/>
          <p:nvPr/>
        </p:nvSpPr>
        <p:spPr>
          <a:xfrm>
            <a:off x="3366053" y="713373"/>
            <a:ext cx="14670300" cy="1671186"/>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CHALLENGES IN CHAPTER DEVELOPMENT</a:t>
            </a:r>
            <a:endParaRPr sz="5400" b="0" i="0" u="none" strike="noStrike" cap="none">
              <a:solidFill>
                <a:schemeClr val="dk1"/>
              </a:solidFill>
              <a:latin typeface="Arial"/>
              <a:ea typeface="Arial"/>
              <a:cs typeface="Arial"/>
              <a:sym typeface="Arial"/>
            </a:endParaRPr>
          </a:p>
        </p:txBody>
      </p:sp>
      <p:sp>
        <p:nvSpPr>
          <p:cNvPr id="196" name="Google Shape;196;g3378f7b7729_0_0"/>
          <p:cNvSpPr txBox="1"/>
          <p:nvPr/>
        </p:nvSpPr>
        <p:spPr>
          <a:xfrm>
            <a:off x="3366053" y="2320386"/>
            <a:ext cx="12586490" cy="7027524"/>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0000"/>
              </a:lnSpc>
              <a:spcBef>
                <a:spcPts val="0"/>
              </a:spcBef>
              <a:spcAft>
                <a:spcPts val="0"/>
              </a:spcAft>
              <a:buClr>
                <a:srgbClr val="17216B"/>
              </a:buClr>
              <a:buSzPts val="1600"/>
              <a:buFont typeface="Arial"/>
              <a:buChar char="•"/>
            </a:pPr>
            <a:r>
              <a:rPr lang="en-US" sz="3200" b="0" i="0" u="none" strike="noStrike" cap="none">
                <a:solidFill>
                  <a:schemeClr val="dk1"/>
                </a:solidFill>
                <a:latin typeface="Arial"/>
                <a:ea typeface="Arial"/>
                <a:cs typeface="Arial"/>
                <a:sym typeface="Arial"/>
              </a:rPr>
              <a:t>Lack of research on pregnancy/lactation in the bipolar disorder group. </a:t>
            </a:r>
            <a:endParaRPr sz="3200" b="0" i="0" u="none" strike="noStrike" cap="none">
              <a:solidFill>
                <a:schemeClr val="dk1"/>
              </a:solidFill>
              <a:latin typeface="Arial"/>
              <a:ea typeface="Arial"/>
              <a:cs typeface="Arial"/>
              <a:sym typeface="Arial"/>
            </a:endParaRPr>
          </a:p>
          <a:p>
            <a:pPr marL="795528" marR="0" lvl="2" indent="-457200" algn="just" rtl="0">
              <a:lnSpc>
                <a:spcPct val="100000"/>
              </a:lnSpc>
              <a:spcBef>
                <a:spcPts val="1000"/>
              </a:spcBef>
              <a:spcAft>
                <a:spcPts val="0"/>
              </a:spcAft>
              <a:buClr>
                <a:srgbClr val="17216B"/>
              </a:buClr>
              <a:buSzPts val="1600"/>
              <a:buFont typeface="Courier New"/>
              <a:buChar char="o"/>
            </a:pPr>
            <a:r>
              <a:rPr lang="en-US" sz="3200" b="0" i="0" u="none" strike="noStrike" cap="none">
                <a:solidFill>
                  <a:schemeClr val="dk1"/>
                </a:solidFill>
                <a:latin typeface="Arial"/>
                <a:ea typeface="Arial"/>
                <a:cs typeface="Arial"/>
                <a:sym typeface="Arial"/>
              </a:rPr>
              <a:t>Case reports – lowest evidence</a:t>
            </a:r>
            <a:endParaRPr sz="3200" b="0" i="0" u="none" strike="noStrike" cap="none">
              <a:solidFill>
                <a:schemeClr val="dk1"/>
              </a:solidFill>
              <a:latin typeface="Arial"/>
              <a:ea typeface="Arial"/>
              <a:cs typeface="Arial"/>
              <a:sym typeface="Arial"/>
            </a:endParaRPr>
          </a:p>
          <a:p>
            <a:pPr marL="795528" marR="0" lvl="2" indent="-457200" algn="just" rtl="0">
              <a:lnSpc>
                <a:spcPct val="100000"/>
              </a:lnSpc>
              <a:spcBef>
                <a:spcPts val="1000"/>
              </a:spcBef>
              <a:spcAft>
                <a:spcPts val="0"/>
              </a:spcAft>
              <a:buClr>
                <a:srgbClr val="17216B"/>
              </a:buClr>
              <a:buSzPts val="1600"/>
              <a:buFont typeface="Courier New"/>
              <a:buChar char="o"/>
            </a:pPr>
            <a:r>
              <a:rPr lang="en-US" sz="3200" b="0" i="0" u="none" strike="noStrike" cap="none">
                <a:solidFill>
                  <a:schemeClr val="dk1"/>
                </a:solidFill>
                <a:latin typeface="Arial"/>
                <a:ea typeface="Arial"/>
                <a:cs typeface="Arial"/>
                <a:sym typeface="Arial"/>
              </a:rPr>
              <a:t>Observational studies – show correlation but not causation.</a:t>
            </a:r>
            <a:endParaRPr sz="3200" b="0" i="0" u="none" strike="noStrike" cap="none">
              <a:solidFill>
                <a:schemeClr val="dk1"/>
              </a:solidFill>
              <a:latin typeface="Arial"/>
              <a:ea typeface="Arial"/>
              <a:cs typeface="Arial"/>
              <a:sym typeface="Arial"/>
            </a:endParaRPr>
          </a:p>
          <a:p>
            <a:pPr marL="457200" marR="0" lvl="0" indent="-457200" algn="just" rtl="0">
              <a:lnSpc>
                <a:spcPct val="100000"/>
              </a:lnSpc>
              <a:spcBef>
                <a:spcPts val="1000"/>
              </a:spcBef>
              <a:spcAft>
                <a:spcPts val="0"/>
              </a:spcAft>
              <a:buClr>
                <a:srgbClr val="17216B"/>
              </a:buClr>
              <a:buSzPts val="1600"/>
              <a:buFont typeface="Arial"/>
              <a:buChar char="•"/>
            </a:pPr>
            <a:r>
              <a:rPr lang="en-US" sz="3200" b="0" i="0" u="none" strike="noStrike" cap="none">
                <a:solidFill>
                  <a:schemeClr val="dk1"/>
                </a:solidFill>
                <a:latin typeface="Arial"/>
                <a:ea typeface="Arial"/>
                <a:cs typeface="Arial"/>
                <a:sym typeface="Arial"/>
              </a:rPr>
              <a:t>Ethical considerations of doing RCTs in this group. </a:t>
            </a:r>
            <a:endParaRPr sz="3200" b="0" i="0" u="none" strike="noStrike" cap="none">
              <a:solidFill>
                <a:schemeClr val="dk1"/>
              </a:solidFill>
              <a:latin typeface="Arial"/>
              <a:ea typeface="Arial"/>
              <a:cs typeface="Arial"/>
              <a:sym typeface="Arial"/>
            </a:endParaRPr>
          </a:p>
          <a:p>
            <a:pPr marL="795528" marR="0" lvl="1" indent="-457200" algn="just" rtl="0">
              <a:lnSpc>
                <a:spcPct val="100000"/>
              </a:lnSpc>
              <a:spcBef>
                <a:spcPts val="1000"/>
              </a:spcBef>
              <a:spcAft>
                <a:spcPts val="0"/>
              </a:spcAft>
              <a:buClr>
                <a:srgbClr val="17216B"/>
              </a:buClr>
              <a:buSzPts val="1600"/>
              <a:buFont typeface="Courier New"/>
              <a:buChar char="o"/>
            </a:pPr>
            <a:r>
              <a:rPr lang="en-US" sz="3200" b="0" i="0" u="none" strike="noStrike" cap="none">
                <a:solidFill>
                  <a:schemeClr val="dk1"/>
                </a:solidFill>
                <a:latin typeface="Arial"/>
                <a:ea typeface="Arial"/>
                <a:cs typeface="Arial"/>
                <a:sym typeface="Arial"/>
              </a:rPr>
              <a:t>Fear of harm to the fetus and threat of legal liability</a:t>
            </a:r>
            <a:endParaRPr sz="3200" b="0" i="0" u="none" strike="noStrike" cap="none">
              <a:solidFill>
                <a:schemeClr val="dk1"/>
              </a:solidFill>
              <a:latin typeface="Arial"/>
              <a:ea typeface="Arial"/>
              <a:cs typeface="Arial"/>
              <a:sym typeface="Arial"/>
            </a:endParaRPr>
          </a:p>
          <a:p>
            <a:pPr marL="795528" marR="0" lvl="1" indent="-457200" algn="just" rtl="0">
              <a:lnSpc>
                <a:spcPct val="100000"/>
              </a:lnSpc>
              <a:spcBef>
                <a:spcPts val="1000"/>
              </a:spcBef>
              <a:spcAft>
                <a:spcPts val="0"/>
              </a:spcAft>
              <a:buClr>
                <a:srgbClr val="17216B"/>
              </a:buClr>
              <a:buSzPts val="1600"/>
              <a:buFont typeface="Courier New"/>
              <a:buChar char="o"/>
            </a:pPr>
            <a:r>
              <a:rPr lang="en-US" sz="3200" b="0" i="0" u="none" strike="noStrike" cap="none">
                <a:solidFill>
                  <a:schemeClr val="dk1"/>
                </a:solidFill>
                <a:latin typeface="Arial"/>
                <a:ea typeface="Arial"/>
                <a:cs typeface="Arial"/>
                <a:sym typeface="Arial"/>
              </a:rPr>
              <a:t>Concern about the complicated physiology of pregnant women</a:t>
            </a:r>
            <a:endParaRPr sz="3200" b="0" i="0" u="none" strike="noStrike" cap="none">
              <a:solidFill>
                <a:schemeClr val="dk1"/>
              </a:solidFill>
              <a:latin typeface="Arial"/>
              <a:ea typeface="Arial"/>
              <a:cs typeface="Arial"/>
              <a:sym typeface="Arial"/>
            </a:endParaRPr>
          </a:p>
          <a:p>
            <a:pPr marL="795528" marR="0" lvl="1" indent="-457200" algn="just" rtl="0">
              <a:lnSpc>
                <a:spcPct val="100000"/>
              </a:lnSpc>
              <a:spcBef>
                <a:spcPts val="1000"/>
              </a:spcBef>
              <a:spcAft>
                <a:spcPts val="0"/>
              </a:spcAft>
              <a:buClr>
                <a:srgbClr val="17216B"/>
              </a:buClr>
              <a:buSzPts val="1600"/>
              <a:buFont typeface="Courier New"/>
              <a:buChar char="o"/>
            </a:pPr>
            <a:r>
              <a:rPr lang="en-US" sz="3200" b="0" i="0" u="none" strike="noStrike" cap="none">
                <a:solidFill>
                  <a:schemeClr val="dk1"/>
                </a:solidFill>
                <a:latin typeface="Arial"/>
                <a:ea typeface="Arial"/>
                <a:cs typeface="Arial"/>
                <a:sym typeface="Arial"/>
              </a:rPr>
              <a:t>Uncertainty whether pregnant women would be willing to participate</a:t>
            </a:r>
            <a:endParaRPr sz="3200" b="0" i="0" u="none" strike="noStrike" cap="none">
              <a:solidFill>
                <a:schemeClr val="dk1"/>
              </a:solidFill>
              <a:latin typeface="Arial"/>
              <a:ea typeface="Arial"/>
              <a:cs typeface="Arial"/>
              <a:sym typeface="Arial"/>
            </a:endParaRPr>
          </a:p>
          <a:p>
            <a:pPr marL="795528" marR="0" lvl="1" indent="-457200" algn="just" rtl="0">
              <a:lnSpc>
                <a:spcPct val="100000"/>
              </a:lnSpc>
              <a:spcBef>
                <a:spcPts val="1000"/>
              </a:spcBef>
              <a:spcAft>
                <a:spcPts val="0"/>
              </a:spcAft>
              <a:buClr>
                <a:srgbClr val="17216B"/>
              </a:buClr>
              <a:buSzPts val="1600"/>
              <a:buFont typeface="Courier New"/>
              <a:buChar char="o"/>
            </a:pPr>
            <a:r>
              <a:rPr lang="en-US" sz="3200" b="0" i="0" u="none" strike="noStrike" cap="none">
                <a:solidFill>
                  <a:schemeClr val="dk1"/>
                </a:solidFill>
                <a:latin typeface="Arial"/>
                <a:ea typeface="Arial"/>
                <a:cs typeface="Arial"/>
                <a:sym typeface="Arial"/>
              </a:rPr>
              <a:t>Regulations which classify pregnant women as a “vulnerable” population in need of special protections</a:t>
            </a:r>
            <a:endParaRPr sz="3200" b="0" i="0" u="none" strike="noStrike" cap="none">
              <a:solidFill>
                <a:schemeClr val="dk1"/>
              </a:solidFill>
              <a:latin typeface="Arial"/>
              <a:ea typeface="Arial"/>
              <a:cs typeface="Arial"/>
              <a:sym typeface="Arial"/>
            </a:endParaRPr>
          </a:p>
          <a:p>
            <a:pPr marL="457200" marR="0" lvl="0" indent="-457200" algn="just" rtl="0">
              <a:lnSpc>
                <a:spcPct val="100000"/>
              </a:lnSpc>
              <a:spcBef>
                <a:spcPts val="1000"/>
              </a:spcBef>
              <a:spcAft>
                <a:spcPts val="0"/>
              </a:spcAft>
              <a:buClr>
                <a:srgbClr val="17216B"/>
              </a:buClr>
              <a:buSzPts val="1600"/>
              <a:buFont typeface="Arial"/>
              <a:buChar char="•"/>
            </a:pPr>
            <a:r>
              <a:rPr lang="en-US" sz="3200" b="0" i="0" u="none" strike="noStrike" cap="none">
                <a:solidFill>
                  <a:schemeClr val="dk1"/>
                </a:solidFill>
                <a:latin typeface="Arial"/>
                <a:ea typeface="Arial"/>
                <a:cs typeface="Arial"/>
                <a:sym typeface="Arial"/>
              </a:rPr>
              <a:t>Newer treatments do not have much evidence database yet.</a:t>
            </a:r>
            <a:endParaRPr sz="3200" b="0" i="0" u="none" strike="noStrike" cap="none">
              <a:solidFill>
                <a:schemeClr val="dk1"/>
              </a:solidFill>
              <a:latin typeface="Arial"/>
              <a:ea typeface="Arial"/>
              <a:cs typeface="Arial"/>
              <a:sym typeface="Arial"/>
            </a:endParaRPr>
          </a:p>
        </p:txBody>
      </p:sp>
      <p:sp>
        <p:nvSpPr>
          <p:cNvPr id="197" name="Google Shape;197;g3378f7b7729_0_0"/>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198" name="Google Shape;198;g3378f7b7729_0_0"/>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60"/>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14" name="Google Shape;714;p60"/>
          <p:cNvGrpSpPr/>
          <p:nvPr/>
        </p:nvGrpSpPr>
        <p:grpSpPr>
          <a:xfrm>
            <a:off x="-1139176" y="9673702"/>
            <a:ext cx="12831319" cy="1832372"/>
            <a:chOff x="0" y="0"/>
            <a:chExt cx="3379442" cy="482600"/>
          </a:xfrm>
        </p:grpSpPr>
        <p:sp>
          <p:nvSpPr>
            <p:cNvPr id="715" name="Google Shape;715;p60"/>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6" name="Google Shape;716;p60"/>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717" name="Google Shape;717;p60"/>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8" name="Google Shape;718;p60"/>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9" name="Google Shape;719;p60"/>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720" name="Google Shape;720;p60"/>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721" name="Google Shape;721;p60"/>
          <p:cNvSpPr txBox="1"/>
          <p:nvPr/>
        </p:nvSpPr>
        <p:spPr>
          <a:xfrm>
            <a:off x="3321840" y="1852079"/>
            <a:ext cx="14023083" cy="5803431"/>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3200" b="0" i="0" u="none" strike="noStrike" cap="none">
                <a:solidFill>
                  <a:srgbClr val="000000"/>
                </a:solidFill>
                <a:latin typeface="Arial"/>
                <a:ea typeface="Arial"/>
                <a:cs typeface="Arial"/>
                <a:sym typeface="Arial"/>
              </a:rPr>
              <a:t>In a recent RCT on 10 - 17-year-old patients with BD I in manic/mixed episodes, ziprasidone was more effective than placebo (MD in YMRS total score= -4.23, 95% CI -7.14 to -1.32). The common AEs were somnolence, fatigue and nausea.</a:t>
            </a:r>
            <a:r>
              <a:rPr lang="en-US" sz="3200" b="0" i="0" u="none" strike="noStrike" cap="none" baseline="30000">
                <a:solidFill>
                  <a:srgbClr val="000000"/>
                </a:solidFill>
                <a:latin typeface="Arial"/>
                <a:ea typeface="Arial"/>
                <a:cs typeface="Arial"/>
                <a:sym typeface="Arial"/>
              </a:rPr>
              <a:t>125</a:t>
            </a:r>
            <a:endParaRPr/>
          </a:p>
          <a:p>
            <a:pPr marL="0" marR="0" lvl="0" indent="-203200" algn="just" rtl="0">
              <a:lnSpc>
                <a:spcPct val="100000"/>
              </a:lnSpc>
              <a:spcBef>
                <a:spcPts val="0"/>
              </a:spcBef>
              <a:spcAft>
                <a:spcPts val="0"/>
              </a:spcAft>
              <a:buClr>
                <a:srgbClr val="000000"/>
              </a:buClr>
              <a:buSzPts val="3200"/>
              <a:buFont typeface="Noto Sans Symbols"/>
              <a:buChar char="⮚"/>
            </a:pPr>
            <a:r>
              <a:rPr lang="en-US" sz="3200" b="0" i="0" u="none" strike="noStrike" cap="none">
                <a:solidFill>
                  <a:srgbClr val="000000"/>
                </a:solidFill>
                <a:latin typeface="Arial"/>
                <a:ea typeface="Arial"/>
                <a:cs typeface="Arial"/>
                <a:sym typeface="Arial"/>
              </a:rPr>
              <a:t>A double-blinded RCT on 10 - 17-year-old with BD I with manic/mixed episodes showed NS difference in effectiveness and safety between valproate ER monotherapy and placebo.</a:t>
            </a:r>
            <a:r>
              <a:rPr lang="en-US" sz="3200" b="0" i="0" u="none" strike="noStrike" cap="none" baseline="30000">
                <a:solidFill>
                  <a:srgbClr val="000000"/>
                </a:solidFill>
                <a:latin typeface="Arial"/>
                <a:ea typeface="Arial"/>
                <a:cs typeface="Arial"/>
                <a:sym typeface="Arial"/>
              </a:rPr>
              <a:t>126</a:t>
            </a:r>
            <a:endParaRPr/>
          </a:p>
          <a:p>
            <a:pPr marL="0" marR="0" lvl="0" indent="0" algn="just" rtl="0">
              <a:lnSpc>
                <a:spcPct val="100000"/>
              </a:lnSpc>
              <a:spcBef>
                <a:spcPts val="0"/>
              </a:spcBef>
              <a:spcAft>
                <a:spcPts val="0"/>
              </a:spcAft>
              <a:buNone/>
            </a:pPr>
            <a:endParaRPr sz="32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r>
              <a:rPr lang="en-US" sz="3200" b="0" i="0" u="none" strike="noStrike" cap="none">
                <a:solidFill>
                  <a:srgbClr val="000000"/>
                </a:solidFill>
                <a:latin typeface="Arial"/>
                <a:ea typeface="Arial"/>
                <a:cs typeface="Arial"/>
                <a:sym typeface="Arial"/>
              </a:rPr>
              <a:t>A meta-analysis of three RCTs on quetiapine monotherapy vs placebo in children and adolescents with bipolar depression showed NS difference in the following outcomes:</a:t>
            </a:r>
            <a:r>
              <a:rPr lang="en-US" sz="3200" b="0" i="0" u="none" strike="noStrike" cap="none" baseline="30000">
                <a:solidFill>
                  <a:srgbClr val="000000"/>
                </a:solidFill>
                <a:latin typeface="Arial"/>
                <a:ea typeface="Arial"/>
                <a:cs typeface="Arial"/>
                <a:sym typeface="Arial"/>
              </a:rPr>
              <a:t>127</a:t>
            </a:r>
            <a:endParaRPr/>
          </a:p>
          <a:p>
            <a:pPr marL="571500" marR="0" lvl="0" indent="-5715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Children’s depression rating scale revised (CDRS-R), CGI-BP-S scores, response and remission rates</a:t>
            </a:r>
            <a:endParaRPr/>
          </a:p>
          <a:p>
            <a:pPr marL="571500" marR="0" lvl="0" indent="-5715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Discontinuation rate due to AEs</a:t>
            </a:r>
            <a:endParaRPr/>
          </a:p>
          <a:p>
            <a:pPr marL="457200" marR="0" lvl="0" indent="-457200" algn="just"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 Based on the GRADE assessment, all outcome qualities were moderate  </a:t>
            </a:r>
            <a:endParaRPr/>
          </a:p>
          <a:p>
            <a:pPr marL="0" marR="0" lvl="0" indent="0" algn="just" rtl="0">
              <a:lnSpc>
                <a:spcPct val="100000"/>
              </a:lnSpc>
              <a:spcBef>
                <a:spcPts val="0"/>
              </a:spcBef>
              <a:spcAft>
                <a:spcPts val="0"/>
              </a:spcAft>
              <a:buNone/>
            </a:pPr>
            <a:r>
              <a:rPr lang="en-US" sz="3200" b="0" i="0" u="none" strike="noStrike" cap="none">
                <a:solidFill>
                  <a:srgbClr val="000000"/>
                </a:solidFill>
                <a:latin typeface="Arial"/>
                <a:ea typeface="Arial"/>
                <a:cs typeface="Arial"/>
                <a:sym typeface="Arial"/>
              </a:rPr>
              <a:t>     to high.</a:t>
            </a:r>
            <a:endParaRPr/>
          </a:p>
          <a:p>
            <a:pPr marL="0" marR="0" lvl="0" indent="0" algn="just" rtl="0">
              <a:lnSpc>
                <a:spcPct val="100000"/>
              </a:lnSpc>
              <a:spcBef>
                <a:spcPts val="0"/>
              </a:spcBef>
              <a:spcAft>
                <a:spcPts val="0"/>
              </a:spcAft>
              <a:buClr>
                <a:srgbClr val="000000"/>
              </a:buClr>
              <a:buSzPts val="3200"/>
              <a:buFont typeface="Arial"/>
              <a:buNone/>
            </a:pPr>
            <a:endParaRPr sz="32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32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32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32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None/>
            </a:pPr>
            <a:endParaRPr sz="3200" b="0" i="0" u="none" strike="noStrike" cap="none">
              <a:solidFill>
                <a:srgbClr val="000000"/>
              </a:solidFill>
              <a:latin typeface="Arial"/>
              <a:ea typeface="Arial"/>
              <a:cs typeface="Arial"/>
              <a:sym typeface="Arial"/>
            </a:endParaRPr>
          </a:p>
        </p:txBody>
      </p:sp>
      <p:sp>
        <p:nvSpPr>
          <p:cNvPr id="722" name="Google Shape;722;p60"/>
          <p:cNvSpPr txBox="1"/>
          <p:nvPr/>
        </p:nvSpPr>
        <p:spPr>
          <a:xfrm>
            <a:off x="12437308" y="9432601"/>
            <a:ext cx="16157121" cy="1832371"/>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125.Findling RL, Atkinson S, Bachinsky M, et al. 2022;32(3):143-52.</a:t>
            </a:r>
            <a:endParaRPr/>
          </a:p>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126.Wagner KD, Redden L, Kowatch RA, et al. 2009;48(5):519-32.</a:t>
            </a:r>
            <a:endParaRPr/>
          </a:p>
          <a:p>
            <a:pPr marL="0" marR="0" lvl="0" indent="0" algn="just"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127.Maneeton B, Putthisri S, Maneeton N, et al. 2017;13:1023-32.</a:t>
            </a:r>
            <a:endParaRPr/>
          </a:p>
          <a:p>
            <a:pPr marL="0" marR="0" lvl="0" indent="0" algn="just"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just"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723" name="Google Shape;723;p60"/>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61"/>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29" name="Google Shape;729;p61"/>
          <p:cNvGrpSpPr/>
          <p:nvPr/>
        </p:nvGrpSpPr>
        <p:grpSpPr>
          <a:xfrm>
            <a:off x="-1139176" y="9673702"/>
            <a:ext cx="12831319" cy="1832372"/>
            <a:chOff x="0" y="0"/>
            <a:chExt cx="3379442" cy="482600"/>
          </a:xfrm>
        </p:grpSpPr>
        <p:sp>
          <p:nvSpPr>
            <p:cNvPr id="730" name="Google Shape;730;p61"/>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1" name="Google Shape;731;p61"/>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732" name="Google Shape;732;p61"/>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3" name="Google Shape;733;p61"/>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4" name="Google Shape;734;p61"/>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735" name="Google Shape;735;p61"/>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736" name="Google Shape;736;p61"/>
          <p:cNvSpPr txBox="1"/>
          <p:nvPr/>
        </p:nvSpPr>
        <p:spPr>
          <a:xfrm>
            <a:off x="3296915" y="1558521"/>
            <a:ext cx="13818268" cy="795730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In an NMA of four RCTs on 10 - 18-year-old young persons with bipolar depression, the effectiveness and safety of AAPs (lurasidone, OFC and quetiapine) were compared with placebo. The findings were:</a:t>
            </a:r>
            <a:r>
              <a:rPr lang="en-US" sz="2400" b="0" i="0" u="none" strike="noStrike" cap="none" baseline="30000">
                <a:solidFill>
                  <a:srgbClr val="000000"/>
                </a:solidFill>
                <a:latin typeface="Arial"/>
                <a:ea typeface="Arial"/>
                <a:cs typeface="Arial"/>
                <a:sym typeface="Arial"/>
              </a:rPr>
              <a:t>128</a:t>
            </a:r>
            <a:endParaRPr/>
          </a:p>
          <a:p>
            <a:pPr marL="685800" marR="0" lvl="0" indent="-6858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improvement in CDRS-R with lurasidone (MD = -5.70, 95% CI -8.66 to -2.76) and OFC (MD= - 5.0, 95% CI -8.63 to -1.38) but not with quetiapine</a:t>
            </a:r>
            <a:endParaRPr/>
          </a:p>
          <a:p>
            <a:pPr marL="685800" marR="0" lvl="0" indent="-6858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improvement in CGI-BP-S depression scores with lurasidone (MD= -0.40, 95% CI -0.68 to -0.12) but not with OFC</a:t>
            </a:r>
            <a:endParaRPr/>
          </a:p>
          <a:p>
            <a:pPr marL="685800" marR="0" lvl="0" indent="-685800" algn="just"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improvement in CGI-BP-S overall scores with lurasidone (MD= -0.40, 95% CI -0.68 to -0.12) but not with OFC and quetiapine</a:t>
            </a:r>
            <a:endParaRPr/>
          </a:p>
          <a:p>
            <a:pPr marL="685800" marR="0" lvl="0" indent="-6858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improvement in response rate with lurasidone (OR=2.64, 95% CI 1.67 to 4.01; NNT=5) and OFC (OR=2.64, 95% CI 1.43 to 4.50; NNT=6) but not with quetiapine</a:t>
            </a:r>
            <a:endParaRPr/>
          </a:p>
          <a:p>
            <a:pPr marL="685800" marR="0" lvl="0" indent="-6858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improvement in remission rate with OFC (OR=1.93, 95% CI 1.10 to 3.17; NNT=7) but not with lurasidone and quetiapine</a:t>
            </a:r>
            <a:endParaRPr/>
          </a:p>
          <a:p>
            <a:pPr marL="685800" marR="0" lvl="0" indent="-6858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discontinuation due to AEs, quetiapine had fewer discontinuation vs placebo (OR=0.32, 95% CI 0.07 to 0.83) whereas OFC had more discontinuation vs placebo (OR=3.31, 95% CI 1.08 to 8.75) and quetiapine (OR=15.08, 95% CI 2.32 to 56.84)</a:t>
            </a:r>
            <a:endParaRPr/>
          </a:p>
          <a:p>
            <a:pPr marL="685800" marR="0" lvl="0" indent="-533400" algn="l" rtl="0">
              <a:lnSpc>
                <a:spcPct val="10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Based on SUCRA rankings, lurasidone had the highest rank followed by OFC and quetiapine in terms of effectiveness. For safety, quetiapine was ranked first followed by lurasidone, placebo and OFC. GRADE assessment gave mixed quality on the various outcomes.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p:txBody>
      </p:sp>
      <p:sp>
        <p:nvSpPr>
          <p:cNvPr id="737" name="Google Shape;737;p61"/>
          <p:cNvSpPr txBox="1"/>
          <p:nvPr/>
        </p:nvSpPr>
        <p:spPr>
          <a:xfrm>
            <a:off x="12937870" y="9551857"/>
            <a:ext cx="14689158" cy="91767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chemeClr val="dk1"/>
                </a:solidFill>
                <a:latin typeface="Arial"/>
                <a:ea typeface="Arial"/>
                <a:cs typeface="Arial"/>
                <a:sym typeface="Arial"/>
              </a:rPr>
              <a:t>128.DelBello MP, Kadakia A, Heller V, et al. 2022;61(2):243-54.</a:t>
            </a:r>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738" name="Google Shape;738;p61"/>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41</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p62"/>
          <p:cNvSpPr/>
          <p:nvPr/>
        </p:nvSpPr>
        <p:spPr>
          <a:xfrm rot="93030">
            <a:off x="1451957" y="3820747"/>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44" name="Google Shape;744;p62"/>
          <p:cNvGrpSpPr/>
          <p:nvPr/>
        </p:nvGrpSpPr>
        <p:grpSpPr>
          <a:xfrm>
            <a:off x="-1139176" y="9673702"/>
            <a:ext cx="12831319" cy="1832372"/>
            <a:chOff x="0" y="0"/>
            <a:chExt cx="3379442" cy="482600"/>
          </a:xfrm>
        </p:grpSpPr>
        <p:sp>
          <p:nvSpPr>
            <p:cNvPr id="745" name="Google Shape;745;p62"/>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6" name="Google Shape;746;p62"/>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747" name="Google Shape;747;p62"/>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8" name="Google Shape;748;p62"/>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9" name="Google Shape;749;p62"/>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750" name="Google Shape;750;p62"/>
          <p:cNvSpPr txBox="1"/>
          <p:nvPr/>
        </p:nvSpPr>
        <p:spPr>
          <a:xfrm>
            <a:off x="3886201" y="526516"/>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6600" b="1" i="0" u="none" strike="noStrike" cap="none">
                <a:solidFill>
                  <a:srgbClr val="000000"/>
                </a:solidFill>
                <a:latin typeface="Arial"/>
                <a:ea typeface="Arial"/>
                <a:cs typeface="Arial"/>
                <a:sym typeface="Arial"/>
              </a:rPr>
              <a:t>PHARMACOTHERAPY</a:t>
            </a:r>
            <a:endParaRPr/>
          </a:p>
        </p:txBody>
      </p:sp>
      <p:sp>
        <p:nvSpPr>
          <p:cNvPr id="751" name="Google Shape;751;p62"/>
          <p:cNvSpPr txBox="1"/>
          <p:nvPr/>
        </p:nvSpPr>
        <p:spPr>
          <a:xfrm>
            <a:off x="3034638" y="6247474"/>
            <a:ext cx="10673831"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*aripiprazole, asenapine, olanzapine, quetiapine, risperidone and ziprasidone </a:t>
            </a:r>
            <a:endParaRPr/>
          </a:p>
        </p:txBody>
      </p:sp>
      <p:graphicFrame>
        <p:nvGraphicFramePr>
          <p:cNvPr id="752" name="Google Shape;752;p62"/>
          <p:cNvGraphicFramePr/>
          <p:nvPr/>
        </p:nvGraphicFramePr>
        <p:xfrm>
          <a:off x="3170136" y="1791599"/>
          <a:ext cx="13743825" cy="4058539"/>
        </p:xfrm>
        <a:graphic>
          <a:graphicData uri="http://schemas.openxmlformats.org/drawingml/2006/table">
            <a:tbl>
              <a:tblPr>
                <a:noFill/>
                <a:tableStyleId>{83E7907C-7B7B-420F-BD21-C13910C64C89}</a:tableStyleId>
              </a:tblPr>
              <a:tblGrid>
                <a:gridCol w="13743825">
                  <a:extLst>
                    <a:ext uri="{9D8B030D-6E8A-4147-A177-3AD203B41FA5}">
                      <a16:colId xmlns:a16="http://schemas.microsoft.com/office/drawing/2014/main" val="20000"/>
                    </a:ext>
                  </a:extLst>
                </a:gridCol>
              </a:tblGrid>
              <a:tr h="508000">
                <a:tc>
                  <a:txBody>
                    <a:bodyPr/>
                    <a:lstStyle/>
                    <a:p>
                      <a:pPr marL="0" marR="0" lvl="0" indent="0" algn="just" rtl="0">
                        <a:lnSpc>
                          <a:spcPct val="107000"/>
                        </a:lnSpc>
                        <a:spcBef>
                          <a:spcPts val="0"/>
                        </a:spcBef>
                        <a:spcAft>
                          <a:spcPts val="0"/>
                        </a:spcAft>
                        <a:buNone/>
                      </a:pPr>
                      <a:r>
                        <a:rPr lang="en-US" sz="4000" b="1" u="none" strike="noStrike" cap="none">
                          <a:latin typeface="Arial"/>
                          <a:ea typeface="Arial"/>
                          <a:cs typeface="Arial"/>
                          <a:sym typeface="Arial"/>
                        </a:rPr>
                        <a:t>Recommendation </a:t>
                      </a:r>
                      <a:r>
                        <a:rPr lang="en-US" sz="4000" b="1" u="none" strike="noStrike" cap="none">
                          <a:solidFill>
                            <a:srgbClr val="000000"/>
                          </a:solidFill>
                          <a:latin typeface="Arial"/>
                          <a:ea typeface="Arial"/>
                          <a:cs typeface="Arial"/>
                          <a:sym typeface="Arial"/>
                        </a:rPr>
                        <a:t>11</a:t>
                      </a:r>
                      <a:endParaRPr sz="4000" u="none" strike="noStrike" cap="none">
                        <a:latin typeface="Calibri"/>
                        <a:ea typeface="Calibri"/>
                        <a:cs typeface="Calibri"/>
                        <a:sym typeface="Calibri"/>
                      </a:endParaRPr>
                    </a:p>
                    <a:p>
                      <a:pPr marL="342900" marR="0" lvl="0" indent="-342900" algn="just" rtl="0">
                        <a:lnSpc>
                          <a:spcPct val="107000"/>
                        </a:lnSpc>
                        <a:spcBef>
                          <a:spcPts val="800"/>
                        </a:spcBef>
                        <a:spcAft>
                          <a:spcPts val="0"/>
                        </a:spcAft>
                        <a:buClr>
                          <a:srgbClr val="000000"/>
                        </a:buClr>
                        <a:buSzPts val="4000"/>
                        <a:buFont typeface="Noto Sans Symbols"/>
                        <a:buChar char="∙"/>
                      </a:pPr>
                      <a:r>
                        <a:rPr lang="en-US" sz="4000" u="none" strike="noStrike" cap="none">
                          <a:solidFill>
                            <a:srgbClr val="000000"/>
                          </a:solidFill>
                          <a:latin typeface="Arial"/>
                          <a:ea typeface="Arial"/>
                          <a:cs typeface="Arial"/>
                          <a:sym typeface="Arial"/>
                        </a:rPr>
                        <a:t>For children and adolescents with bipolar disorder:</a:t>
                      </a:r>
                      <a:endParaRPr sz="4000" u="none" strike="noStrike" cap="none">
                        <a:latin typeface="Calibri"/>
                        <a:ea typeface="Calibri"/>
                        <a:cs typeface="Calibri"/>
                        <a:sym typeface="Calibri"/>
                      </a:endParaRPr>
                    </a:p>
                    <a:p>
                      <a:pPr marL="342900" marR="0" lvl="0" indent="-342900" algn="just" rtl="0">
                        <a:lnSpc>
                          <a:spcPct val="107000"/>
                        </a:lnSpc>
                        <a:spcBef>
                          <a:spcPts val="0"/>
                        </a:spcBef>
                        <a:spcAft>
                          <a:spcPts val="0"/>
                        </a:spcAft>
                        <a:buClr>
                          <a:srgbClr val="000000"/>
                        </a:buClr>
                        <a:buSzPts val="4000"/>
                        <a:buFont typeface="Courier New"/>
                        <a:buChar char="o"/>
                      </a:pPr>
                      <a:r>
                        <a:rPr lang="en-US" sz="4000" u="none" strike="noStrike" cap="none">
                          <a:solidFill>
                            <a:srgbClr val="000000"/>
                          </a:solidFill>
                          <a:latin typeface="Arial"/>
                          <a:ea typeface="Arial"/>
                          <a:cs typeface="Arial"/>
                          <a:sym typeface="Arial"/>
                        </a:rPr>
                        <a:t>atypical antipsychotics* monotherapy may be used in manic or mixed episodes</a:t>
                      </a:r>
                      <a:endParaRPr sz="4000" u="none" strike="noStrike" cap="none">
                        <a:latin typeface="Calibri"/>
                        <a:ea typeface="Calibri"/>
                        <a:cs typeface="Calibri"/>
                        <a:sym typeface="Calibri"/>
                      </a:endParaRPr>
                    </a:p>
                    <a:p>
                      <a:pPr marL="342900" marR="0" lvl="0" indent="-342900" algn="just" rtl="0">
                        <a:lnSpc>
                          <a:spcPct val="107000"/>
                        </a:lnSpc>
                        <a:spcBef>
                          <a:spcPts val="600"/>
                        </a:spcBef>
                        <a:spcAft>
                          <a:spcPts val="0"/>
                        </a:spcAft>
                        <a:buClr>
                          <a:srgbClr val="000000"/>
                        </a:buClr>
                        <a:buSzPts val="4000"/>
                        <a:buFont typeface="Courier New"/>
                        <a:buChar char="o"/>
                      </a:pPr>
                      <a:r>
                        <a:rPr lang="en-US" sz="4000" u="none" strike="noStrike" cap="none">
                          <a:solidFill>
                            <a:srgbClr val="000000"/>
                          </a:solidFill>
                          <a:latin typeface="Arial"/>
                          <a:ea typeface="Arial"/>
                          <a:cs typeface="Arial"/>
                          <a:sym typeface="Arial"/>
                        </a:rPr>
                        <a:t>lurasidone and olanzapine/fluoxetine combination may be used in depressive episodes</a:t>
                      </a:r>
                      <a:endParaRPr sz="40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CECFF"/>
                    </a:solidFill>
                  </a:tcPr>
                </a:tc>
                <a:extLst>
                  <a:ext uri="{0D108BD9-81ED-4DB2-BD59-A6C34878D82A}">
                    <a16:rowId xmlns:a16="http://schemas.microsoft.com/office/drawing/2014/main" val="10000"/>
                  </a:ext>
                </a:extLst>
              </a:tr>
            </a:tbl>
          </a:graphicData>
        </a:graphic>
      </p:graphicFrame>
      <p:sp>
        <p:nvSpPr>
          <p:cNvPr id="753" name="Google Shape;753;p62"/>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42</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pSp>
        <p:nvGrpSpPr>
          <p:cNvPr id="84" name="Google Shape;84;p1"/>
          <p:cNvGrpSpPr/>
          <p:nvPr/>
        </p:nvGrpSpPr>
        <p:grpSpPr>
          <a:xfrm>
            <a:off x="-3434404" y="-2424537"/>
            <a:ext cx="22827326" cy="3667449"/>
            <a:chOff x="0" y="0"/>
            <a:chExt cx="5660972" cy="909494"/>
          </a:xfrm>
        </p:grpSpPr>
        <p:sp>
          <p:nvSpPr>
            <p:cNvPr id="85" name="Google Shape;85;p1"/>
            <p:cNvSpPr/>
            <p:nvPr/>
          </p:nvSpPr>
          <p:spPr>
            <a:xfrm>
              <a:off x="0" y="0"/>
              <a:ext cx="5660972" cy="909494"/>
            </a:xfrm>
            <a:custGeom>
              <a:avLst/>
              <a:gdLst/>
              <a:ahLst/>
              <a:cxnLst/>
              <a:rect l="l" t="t" r="r" b="b"/>
              <a:pathLst>
                <a:path w="5660972" h="909494" extrusionOk="0">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sp>
        <p:sp>
          <p:nvSpPr>
            <p:cNvPr id="86" name="Google Shape;86;p1"/>
            <p:cNvSpPr txBox="1"/>
            <p:nvPr/>
          </p:nvSpPr>
          <p:spPr>
            <a:xfrm>
              <a:off x="63500" y="6350"/>
              <a:ext cx="5533971" cy="839644"/>
            </a:xfrm>
            <a:prstGeom prst="rect">
              <a:avLst/>
            </a:prstGeom>
            <a:noFill/>
            <a:ln>
              <a:noFill/>
            </a:ln>
          </p:spPr>
          <p:txBody>
            <a:bodyPr spcFirstLastPara="1" wrap="square" lIns="50801" tIns="50801" rIns="50801" bIns="50801" anchor="ctr" anchorCtr="0">
              <a:noAutofit/>
            </a:bodyPr>
            <a:lstStyle/>
            <a:p>
              <a:pPr marL="0" marR="0" lvl="0" indent="0" algn="ctr" defTabSz="914445" rtl="0" eaLnBrk="1" fontAlgn="auto" latinLnBrk="0" hangingPunct="1">
                <a:lnSpc>
                  <a:spcPct val="1595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87" name="Google Shape;87;p1"/>
          <p:cNvSpPr/>
          <p:nvPr/>
        </p:nvSpPr>
        <p:spPr>
          <a:xfrm rot="-9425734">
            <a:off x="8385002" y="475598"/>
            <a:ext cx="8761718" cy="8957147"/>
          </a:xfrm>
          <a:custGeom>
            <a:avLst/>
            <a:gdLst/>
            <a:ahLst/>
            <a:cxnLst/>
            <a:rect l="l" t="t" r="r" b="b"/>
            <a:pathLst>
              <a:path w="8761717" h="8957146" extrusionOk="0">
                <a:moveTo>
                  <a:pt x="0" y="0"/>
                </a:moveTo>
                <a:lnTo>
                  <a:pt x="8761717" y="0"/>
                </a:lnTo>
                <a:lnTo>
                  <a:pt x="8761717" y="8957145"/>
                </a:lnTo>
                <a:lnTo>
                  <a:pt x="0" y="8957145"/>
                </a:lnTo>
                <a:lnTo>
                  <a:pt x="0" y="0"/>
                </a:lnTo>
                <a:close/>
              </a:path>
            </a:pathLst>
          </a:custGeom>
          <a:blipFill rotWithShape="1">
            <a:blip r:embed="rId3">
              <a:alphaModFix amt="10999"/>
            </a:blip>
            <a:stretch>
              <a:fillRect/>
            </a:stretch>
          </a:blipFill>
          <a:ln>
            <a:noFill/>
          </a:ln>
        </p:spPr>
      </p:sp>
      <p:sp>
        <p:nvSpPr>
          <p:cNvPr id="88" name="Google Shape;88;p1"/>
          <p:cNvSpPr/>
          <p:nvPr/>
        </p:nvSpPr>
        <p:spPr>
          <a:xfrm rot="4876606">
            <a:off x="-2631016" y="7726571"/>
            <a:ext cx="4714160" cy="4819308"/>
          </a:xfrm>
          <a:custGeom>
            <a:avLst/>
            <a:gdLst/>
            <a:ahLst/>
            <a:cxnLst/>
            <a:rect l="l" t="t" r="r" b="b"/>
            <a:pathLst>
              <a:path w="4714159" h="4819308" extrusionOk="0">
                <a:moveTo>
                  <a:pt x="0" y="0"/>
                </a:moveTo>
                <a:lnTo>
                  <a:pt x="4714159" y="0"/>
                </a:lnTo>
                <a:lnTo>
                  <a:pt x="4714159" y="4819308"/>
                </a:lnTo>
                <a:lnTo>
                  <a:pt x="0" y="4819308"/>
                </a:lnTo>
                <a:lnTo>
                  <a:pt x="0" y="0"/>
                </a:lnTo>
                <a:close/>
              </a:path>
            </a:pathLst>
          </a:custGeom>
          <a:blipFill rotWithShape="1">
            <a:blip r:embed="rId3">
              <a:alphaModFix amt="19999"/>
            </a:blip>
            <a:stretch>
              <a:fillRect/>
            </a:stretch>
          </a:blipFill>
          <a:ln>
            <a:noFill/>
          </a:ln>
        </p:spPr>
      </p:sp>
      <p:sp>
        <p:nvSpPr>
          <p:cNvPr id="89" name="Google Shape;89;p1"/>
          <p:cNvSpPr/>
          <p:nvPr/>
        </p:nvSpPr>
        <p:spPr>
          <a:xfrm>
            <a:off x="11857222" y="1719909"/>
            <a:ext cx="4955369" cy="7132071"/>
          </a:xfrm>
          <a:custGeom>
            <a:avLst/>
            <a:gdLst/>
            <a:ahLst/>
            <a:cxnLst/>
            <a:rect l="l" t="t" r="r" b="b"/>
            <a:pathLst>
              <a:path w="4955368" h="7132071" extrusionOk="0">
                <a:moveTo>
                  <a:pt x="0" y="0"/>
                </a:moveTo>
                <a:lnTo>
                  <a:pt x="4955368" y="0"/>
                </a:lnTo>
                <a:lnTo>
                  <a:pt x="4955368" y="7132071"/>
                </a:lnTo>
                <a:lnTo>
                  <a:pt x="0" y="7132071"/>
                </a:lnTo>
                <a:lnTo>
                  <a:pt x="0" y="0"/>
                </a:lnTo>
                <a:close/>
              </a:path>
            </a:pathLst>
          </a:custGeom>
          <a:blipFill rotWithShape="1">
            <a:blip r:embed="rId4">
              <a:alphaModFix/>
            </a:blip>
            <a:stretch>
              <a:fillRect t="-26036" b="-24593"/>
            </a:stretch>
          </a:blipFill>
          <a:ln>
            <a:noFill/>
          </a:ln>
        </p:spPr>
      </p:sp>
      <p:grpSp>
        <p:nvGrpSpPr>
          <p:cNvPr id="90" name="Google Shape;90;p1"/>
          <p:cNvGrpSpPr/>
          <p:nvPr/>
        </p:nvGrpSpPr>
        <p:grpSpPr>
          <a:xfrm>
            <a:off x="-955071" y="9490985"/>
            <a:ext cx="20770739" cy="2231372"/>
            <a:chOff x="0" y="0"/>
            <a:chExt cx="9609927" cy="1032381"/>
          </a:xfrm>
        </p:grpSpPr>
        <p:sp>
          <p:nvSpPr>
            <p:cNvPr id="91" name="Google Shape;91;p1"/>
            <p:cNvSpPr/>
            <p:nvPr/>
          </p:nvSpPr>
          <p:spPr>
            <a:xfrm>
              <a:off x="0" y="0"/>
              <a:ext cx="9609927" cy="1032381"/>
            </a:xfrm>
            <a:custGeom>
              <a:avLst/>
              <a:gdLst/>
              <a:ahLst/>
              <a:cxnLst/>
              <a:rect l="l" t="t" r="r" b="b"/>
              <a:pathLst>
                <a:path w="9609927" h="1032381" extrusionOk="0">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sp>
        <p:sp>
          <p:nvSpPr>
            <p:cNvPr id="92" name="Google Shape;92;p1"/>
            <p:cNvSpPr txBox="1"/>
            <p:nvPr/>
          </p:nvSpPr>
          <p:spPr>
            <a:xfrm>
              <a:off x="63500" y="6350"/>
              <a:ext cx="9482927" cy="962531"/>
            </a:xfrm>
            <a:prstGeom prst="rect">
              <a:avLst/>
            </a:prstGeom>
            <a:noFill/>
            <a:ln>
              <a:noFill/>
            </a:ln>
          </p:spPr>
          <p:txBody>
            <a:bodyPr spcFirstLastPara="1" wrap="square" lIns="50801" tIns="50801" rIns="50801" bIns="50801" anchor="ctr" anchorCtr="0">
              <a:noAutofit/>
            </a:bodyPr>
            <a:lstStyle/>
            <a:p>
              <a:pPr marL="0" marR="0" lvl="0" indent="0" algn="ctr" defTabSz="914445" rtl="0" eaLnBrk="1" fontAlgn="auto" latinLnBrk="0" hangingPunct="1">
                <a:lnSpc>
                  <a:spcPct val="1595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93" name="Google Shape;93;p1"/>
          <p:cNvSpPr/>
          <p:nvPr/>
        </p:nvSpPr>
        <p:spPr>
          <a:xfrm>
            <a:off x="2465324" y="1719909"/>
            <a:ext cx="1959027" cy="1583916"/>
          </a:xfrm>
          <a:custGeom>
            <a:avLst/>
            <a:gdLst/>
            <a:ahLst/>
            <a:cxnLst/>
            <a:rect l="l" t="t" r="r" b="b"/>
            <a:pathLst>
              <a:path w="1959027" h="1625393" extrusionOk="0">
                <a:moveTo>
                  <a:pt x="0" y="0"/>
                </a:moveTo>
                <a:lnTo>
                  <a:pt x="1959027" y="0"/>
                </a:lnTo>
                <a:lnTo>
                  <a:pt x="1959027" y="1625394"/>
                </a:lnTo>
                <a:lnTo>
                  <a:pt x="0" y="1625394"/>
                </a:lnTo>
                <a:lnTo>
                  <a:pt x="0" y="0"/>
                </a:lnTo>
                <a:close/>
              </a:path>
            </a:pathLst>
          </a:custGeom>
          <a:blipFill rotWithShape="1">
            <a:blip r:embed="rId5">
              <a:alphaModFix/>
            </a:blip>
            <a:stretch>
              <a:fillRect/>
            </a:stretch>
          </a:blipFill>
          <a:ln>
            <a:noFill/>
          </a:ln>
        </p:spPr>
      </p:sp>
      <p:sp>
        <p:nvSpPr>
          <p:cNvPr id="94" name="Google Shape;94;p1"/>
          <p:cNvSpPr/>
          <p:nvPr/>
        </p:nvSpPr>
        <p:spPr>
          <a:xfrm>
            <a:off x="7132485" y="1790474"/>
            <a:ext cx="1693542" cy="1918277"/>
          </a:xfrm>
          <a:custGeom>
            <a:avLst/>
            <a:gdLst/>
            <a:ahLst/>
            <a:cxnLst/>
            <a:rect l="l" t="t" r="r" b="b"/>
            <a:pathLst>
              <a:path w="1693542" h="1918277" extrusionOk="0">
                <a:moveTo>
                  <a:pt x="0" y="0"/>
                </a:moveTo>
                <a:lnTo>
                  <a:pt x="1693542" y="0"/>
                </a:lnTo>
                <a:lnTo>
                  <a:pt x="1693542" y="1918277"/>
                </a:lnTo>
                <a:lnTo>
                  <a:pt x="0" y="1918277"/>
                </a:lnTo>
                <a:lnTo>
                  <a:pt x="0" y="0"/>
                </a:lnTo>
                <a:close/>
              </a:path>
            </a:pathLst>
          </a:custGeom>
          <a:blipFill rotWithShape="1">
            <a:blip r:embed="rId6">
              <a:alphaModFix/>
            </a:blip>
            <a:stretch>
              <a:fillRect/>
            </a:stretch>
          </a:blipFill>
          <a:ln>
            <a:noFill/>
          </a:ln>
        </p:spPr>
      </p:sp>
      <p:sp>
        <p:nvSpPr>
          <p:cNvPr id="95" name="Google Shape;95;p1"/>
          <p:cNvSpPr txBox="1"/>
          <p:nvPr/>
        </p:nvSpPr>
        <p:spPr>
          <a:xfrm>
            <a:off x="412583" y="4653337"/>
            <a:ext cx="11130842" cy="3461589"/>
          </a:xfrm>
          <a:prstGeom prst="rect">
            <a:avLst/>
          </a:prstGeom>
          <a:noFill/>
          <a:ln>
            <a:noFill/>
          </a:ln>
        </p:spPr>
        <p:txBody>
          <a:bodyPr spcFirstLastPara="1" wrap="square" lIns="0" tIns="0" rIns="0" bIns="0" anchor="t" anchorCtr="0">
            <a:spAutoFit/>
          </a:bodyPr>
          <a:lstStyle/>
          <a:p>
            <a:pPr marL="0" marR="0" lvl="0" indent="0" algn="ctr" defTabSz="914445" rtl="0" eaLnBrk="1" fontAlgn="auto" latinLnBrk="0" hangingPunct="1">
              <a:lnSpc>
                <a:spcPct val="94993"/>
              </a:lnSpc>
              <a:spcBef>
                <a:spcPts val="0"/>
              </a:spcBef>
              <a:spcAft>
                <a:spcPts val="0"/>
              </a:spcAft>
              <a:buClr>
                <a:srgbClr val="000000"/>
              </a:buClr>
              <a:buSzTx/>
              <a:buFont typeface="Arial"/>
              <a:buNone/>
              <a:tabLst/>
              <a:defRPr/>
            </a:pPr>
            <a:r>
              <a:rPr lang="en-US" sz="4800" b="1" dirty="0">
                <a:solidFill>
                  <a:srgbClr val="462DD4"/>
                </a:solidFill>
                <a:latin typeface="+mj-lt"/>
                <a:cs typeface="Poppins" panose="00000500000000000000"/>
              </a:rPr>
              <a:t>ELDERLY POPULATION</a:t>
            </a:r>
            <a:endParaRPr kumimoji="0" lang="en-US" sz="4800" b="1" i="0" u="none" strike="noStrike" kern="0" cap="none" spc="0" normalizeH="0" baseline="0" noProof="0" dirty="0">
              <a:ln>
                <a:noFill/>
              </a:ln>
              <a:solidFill>
                <a:srgbClr val="462DD4"/>
              </a:solidFill>
              <a:effectLst/>
              <a:uLnTx/>
              <a:uFillTx/>
              <a:latin typeface="+mj-lt"/>
              <a:ea typeface="Poppins"/>
              <a:cs typeface="Poppins"/>
              <a:sym typeface="Poppins"/>
            </a:endParaRPr>
          </a:p>
          <a:p>
            <a:pPr lvl="1" algn="ctr"/>
            <a:endParaRPr lang="en-MY" sz="3200" b="1" dirty="0">
              <a:effectLst/>
              <a:latin typeface="Arial" panose="020B0604020202020204" pitchFamily="34" charset="0"/>
              <a:ea typeface="Arial" panose="020B0604020202020204" pitchFamily="34" charset="0"/>
              <a:cs typeface="Arial" panose="020B0604020202020204" pitchFamily="34" charset="0"/>
            </a:endParaRPr>
          </a:p>
          <a:p>
            <a:pPr lvl="1" algn="ctr"/>
            <a:endParaRPr lang="en-MY" sz="3200" b="1" dirty="0">
              <a:latin typeface="Arial" panose="020B0604020202020204" pitchFamily="34" charset="0"/>
              <a:ea typeface="Arial" panose="020B0604020202020204" pitchFamily="34" charset="0"/>
              <a:cs typeface="Arial" panose="020B0604020202020204" pitchFamily="34" charset="0"/>
            </a:endParaRPr>
          </a:p>
          <a:p>
            <a:br>
              <a:rPr lang="en-MY" sz="6600" dirty="0"/>
            </a:br>
            <a:endParaRPr kumimoji="0" sz="4934" b="1" i="0" u="none" strike="noStrike" kern="0" cap="none" spc="0" normalizeH="0" baseline="0" noProof="0" dirty="0">
              <a:ln>
                <a:noFill/>
              </a:ln>
              <a:solidFill>
                <a:srgbClr val="462DD4"/>
              </a:solidFill>
              <a:effectLst/>
              <a:uLnTx/>
              <a:uFillTx/>
              <a:latin typeface="Poppins"/>
              <a:ea typeface="Poppins"/>
              <a:cs typeface="Poppins"/>
              <a:sym typeface="Poppins"/>
            </a:endParaRPr>
          </a:p>
        </p:txBody>
      </p:sp>
    </p:spTree>
    <p:extLst>
      <p:ext uri="{BB962C8B-B14F-4D97-AF65-F5344CB8AC3E}">
        <p14:creationId xmlns:p14="http://schemas.microsoft.com/office/powerpoint/2010/main" val="17758608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154" name="Google Shape;154;p18"/>
          <p:cNvGrpSpPr/>
          <p:nvPr/>
        </p:nvGrpSpPr>
        <p:grpSpPr>
          <a:xfrm>
            <a:off x="-1139176" y="9673702"/>
            <a:ext cx="12831319" cy="1832372"/>
            <a:chOff x="0" y="0"/>
            <a:chExt cx="3379442" cy="482600"/>
          </a:xfrm>
        </p:grpSpPr>
        <p:sp>
          <p:nvSpPr>
            <p:cNvPr id="155" name="Google Shape;155;p1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6" name="Google Shape;156;p1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defTabSz="914400" rtl="0" eaLnBrk="1" fontAlgn="auto" latinLnBrk="0" hangingPunct="1">
                <a:lnSpc>
                  <a:spcPct val="1595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157" name="Google Shape;157;p1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8" name="Google Shape;158;p1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3" b="-24589"/>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1" name="TextBox 10">
            <a:extLst>
              <a:ext uri="{FF2B5EF4-FFF2-40B4-BE49-F238E27FC236}">
                <a16:creationId xmlns:a16="http://schemas.microsoft.com/office/drawing/2014/main" id="{7F6C6F81-BE25-4A87-A982-C900221FB08B}"/>
              </a:ext>
            </a:extLst>
          </p:cNvPr>
          <p:cNvSpPr txBox="1"/>
          <p:nvPr/>
        </p:nvSpPr>
        <p:spPr>
          <a:xfrm>
            <a:off x="-507569" y="10013571"/>
            <a:ext cx="9957660" cy="355482"/>
          </a:xfrm>
          <a:prstGeom prst="rect">
            <a:avLst/>
          </a:prstGeom>
          <a:noFill/>
        </p:spPr>
        <p:txBody>
          <a:bodyPr wrap="square">
            <a:spAutoFit/>
          </a:bodyPr>
          <a:lstStyle/>
          <a:p>
            <a:pPr marL="0" marR="0" lvl="0" indent="0" algn="ctr" defTabSz="914400" rtl="0" eaLnBrk="1" fontAlgn="auto" latinLnBrk="0" hangingPunct="1">
              <a:lnSpc>
                <a:spcPct val="94993"/>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462DD4"/>
                </a:solidFill>
                <a:effectLst/>
                <a:uLnTx/>
                <a:uFillTx/>
                <a:latin typeface="Arial"/>
                <a:ea typeface="Poppins"/>
                <a:cs typeface="Poppins"/>
                <a:sym typeface="Poppins"/>
              </a:rPr>
              <a:t>CPG MANAGEMENT OF BIPOLAR DISORDER (SECOND EDITION)</a:t>
            </a:r>
          </a:p>
        </p:txBody>
      </p:sp>
      <p:sp>
        <p:nvSpPr>
          <p:cNvPr id="12" name="Title 1">
            <a:extLst>
              <a:ext uri="{FF2B5EF4-FFF2-40B4-BE49-F238E27FC236}">
                <a16:creationId xmlns:a16="http://schemas.microsoft.com/office/drawing/2014/main" id="{B38880A6-559B-4D4C-80C6-E2E4F8F3B314}"/>
              </a:ext>
            </a:extLst>
          </p:cNvPr>
          <p:cNvSpPr txBox="1"/>
          <p:nvPr/>
        </p:nvSpPr>
        <p:spPr>
          <a:xfrm>
            <a:off x="3555332" y="82667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sz="5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rPr>
              <a:t>INTRODUCTION</a:t>
            </a:r>
          </a:p>
        </p:txBody>
      </p:sp>
      <p:sp>
        <p:nvSpPr>
          <p:cNvPr id="13" name="Content Placeholder 2">
            <a:extLst>
              <a:ext uri="{FF2B5EF4-FFF2-40B4-BE49-F238E27FC236}">
                <a16:creationId xmlns:a16="http://schemas.microsoft.com/office/drawing/2014/main" id="{79E8F98B-BF79-4963-8C2F-EEE52BF94CC7}"/>
              </a:ext>
            </a:extLst>
          </p:cNvPr>
          <p:cNvSpPr txBox="1"/>
          <p:nvPr/>
        </p:nvSpPr>
        <p:spPr>
          <a:xfrm>
            <a:off x="3555332" y="1934392"/>
            <a:ext cx="13998298" cy="67238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algn="just"/>
            <a:r>
              <a:rPr lang="en-MY" sz="3600" dirty="0">
                <a:effectLst/>
                <a:latin typeface="+mj-lt"/>
              </a:rPr>
              <a:t>Older adults make up 25% of all bipolar patients and this number is expected to increase along with the world’s ever-aging population</a:t>
            </a:r>
            <a:r>
              <a:rPr lang="en-MY" sz="3600" baseline="30000" dirty="0">
                <a:effectLst/>
                <a:latin typeface="+mj-lt"/>
              </a:rPr>
              <a:t>97</a:t>
            </a:r>
            <a:r>
              <a:rPr lang="en-MY" sz="3600" dirty="0">
                <a:effectLst/>
                <a:latin typeface="+mj-lt"/>
              </a:rPr>
              <a:t> </a:t>
            </a:r>
          </a:p>
          <a:p>
            <a:pPr algn="just"/>
            <a:endParaRPr lang="en-MY" sz="3600" dirty="0">
              <a:latin typeface="+mj-lt"/>
            </a:endParaRPr>
          </a:p>
          <a:p>
            <a:pPr algn="just"/>
            <a:r>
              <a:rPr lang="en-MY" sz="3600" dirty="0">
                <a:effectLst/>
                <a:latin typeface="+mj-lt"/>
              </a:rPr>
              <a:t>Older age bipolar disorder (OABD) includes both elderly patients whose bipolar disorder has commenced earlier in life and those who present for the first time in later life. There is sparse data on OABD, thus current guidelines recommend that first-line treatment of OABD should be similar to that for the general population with BD, whilst specifically paying attention to side effects, co-morbidities and specific risks in elderly patients</a:t>
            </a:r>
            <a:r>
              <a:rPr lang="en-MY" sz="3600" baseline="30000" dirty="0">
                <a:effectLst/>
                <a:latin typeface="+mj-lt"/>
              </a:rPr>
              <a:t>113</a:t>
            </a:r>
            <a:r>
              <a:rPr lang="en-MY" sz="3600" dirty="0">
                <a:effectLst/>
                <a:latin typeface="+mj-lt"/>
              </a:rPr>
              <a:t> </a:t>
            </a:r>
          </a:p>
          <a:p>
            <a:pPr algn="just"/>
            <a:endParaRPr lang="en-MY" sz="3600" dirty="0">
              <a:latin typeface="+mj-lt"/>
            </a:endParaRPr>
          </a:p>
          <a:p>
            <a:pPr algn="just"/>
            <a:r>
              <a:rPr lang="en-MY" sz="3600" dirty="0">
                <a:effectLst/>
                <a:latin typeface="+mj-lt"/>
              </a:rPr>
              <a:t>In particular, careful consideration must be given to the pharmacokinetic and pharmacodynamic changes that occur in elderly patients. </a:t>
            </a:r>
            <a:endParaRPr lang="en-MY" sz="3600" dirty="0">
              <a:latin typeface="+mj-lt"/>
            </a:endParaRPr>
          </a:p>
        </p:txBody>
      </p:sp>
      <p:sp>
        <p:nvSpPr>
          <p:cNvPr id="14" name="Text Box 1">
            <a:extLst>
              <a:ext uri="{FF2B5EF4-FFF2-40B4-BE49-F238E27FC236}">
                <a16:creationId xmlns:a16="http://schemas.microsoft.com/office/drawing/2014/main" id="{0EFEA83A-350B-413F-BE76-787B6EF68325}"/>
              </a:ext>
            </a:extLst>
          </p:cNvPr>
          <p:cNvSpPr txBox="1"/>
          <p:nvPr/>
        </p:nvSpPr>
        <p:spPr>
          <a:xfrm>
            <a:off x="12009881" y="9344025"/>
            <a:ext cx="5864960" cy="942975"/>
          </a:xfrm>
          <a:prstGeom prst="rect">
            <a:avLst/>
          </a:prstGeom>
          <a:noFill/>
        </p:spPr>
        <p:txBody>
          <a:bodyPr wrap="square" rtlCol="0">
            <a:noAutofit/>
          </a:bodyPr>
          <a:lstStyle/>
          <a:p>
            <a:r>
              <a:rPr lang="en-MY" dirty="0">
                <a:effectLst/>
                <a:latin typeface="ArialMT"/>
              </a:rPr>
              <a:t>97. </a:t>
            </a:r>
            <a:r>
              <a:rPr lang="en-MY" dirty="0" err="1">
                <a:effectLst/>
                <a:latin typeface="ArialMT"/>
              </a:rPr>
              <a:t>Sajatovic</a:t>
            </a:r>
            <a:r>
              <a:rPr lang="en-MY" dirty="0">
                <a:effectLst/>
                <a:latin typeface="ArialMT"/>
              </a:rPr>
              <a:t> M, Dols A, </a:t>
            </a:r>
            <a:r>
              <a:rPr lang="en-MY" dirty="0" err="1">
                <a:effectLst/>
                <a:latin typeface="ArialMT"/>
              </a:rPr>
              <a:t>Rej</a:t>
            </a:r>
            <a:r>
              <a:rPr lang="en-MY" dirty="0">
                <a:effectLst/>
                <a:latin typeface="ArialMT"/>
              </a:rPr>
              <a:t> S, et al. 2022;24(2):195-206. </a:t>
            </a:r>
          </a:p>
          <a:p>
            <a:r>
              <a:rPr lang="en-MY" dirty="0">
                <a:latin typeface="ArialMT"/>
              </a:rPr>
              <a:t>113. Arnold I, </a:t>
            </a:r>
            <a:r>
              <a:rPr lang="en-MY" dirty="0" err="1">
                <a:latin typeface="ArialMT"/>
              </a:rPr>
              <a:t>Dehning</a:t>
            </a:r>
            <a:r>
              <a:rPr lang="en-MY" dirty="0">
                <a:latin typeface="ArialMT"/>
              </a:rPr>
              <a:t> J, </a:t>
            </a:r>
            <a:r>
              <a:rPr lang="en-MY" dirty="0" err="1">
                <a:latin typeface="ArialMT"/>
              </a:rPr>
              <a:t>Grunze</a:t>
            </a:r>
            <a:r>
              <a:rPr lang="en-MY" dirty="0">
                <a:latin typeface="ArialMT"/>
              </a:rPr>
              <a:t> A, et al. 2021;57(6). </a:t>
            </a:r>
          </a:p>
          <a:p>
            <a:endParaRPr lang="en-US" dirty="0">
              <a:latin typeface="+mn-lt"/>
            </a:endParaRPr>
          </a:p>
          <a:p>
            <a:r>
              <a:rPr lang="en-US" dirty="0">
                <a:latin typeface="+mn-lt"/>
              </a:rPr>
              <a:t>.</a:t>
            </a:r>
          </a:p>
        </p:txBody>
      </p:sp>
    </p:spTree>
    <p:extLst>
      <p:ext uri="{BB962C8B-B14F-4D97-AF65-F5344CB8AC3E}">
        <p14:creationId xmlns:p14="http://schemas.microsoft.com/office/powerpoint/2010/main" val="8035480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154" name="Google Shape;154;p18"/>
          <p:cNvGrpSpPr/>
          <p:nvPr/>
        </p:nvGrpSpPr>
        <p:grpSpPr>
          <a:xfrm>
            <a:off x="-1139176" y="9673702"/>
            <a:ext cx="12831319" cy="1832372"/>
            <a:chOff x="0" y="0"/>
            <a:chExt cx="3379442" cy="482600"/>
          </a:xfrm>
        </p:grpSpPr>
        <p:sp>
          <p:nvSpPr>
            <p:cNvPr id="155" name="Google Shape;155;p1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6" name="Google Shape;156;p1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defTabSz="914400" rtl="0" eaLnBrk="1" fontAlgn="auto" latinLnBrk="0" hangingPunct="1">
                <a:lnSpc>
                  <a:spcPct val="1595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157" name="Google Shape;157;p1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8" name="Google Shape;158;p1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3" b="-24589"/>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1" name="TextBox 10">
            <a:extLst>
              <a:ext uri="{FF2B5EF4-FFF2-40B4-BE49-F238E27FC236}">
                <a16:creationId xmlns:a16="http://schemas.microsoft.com/office/drawing/2014/main" id="{7F6C6F81-BE25-4A87-A982-C900221FB08B}"/>
              </a:ext>
            </a:extLst>
          </p:cNvPr>
          <p:cNvSpPr txBox="1"/>
          <p:nvPr/>
        </p:nvSpPr>
        <p:spPr>
          <a:xfrm>
            <a:off x="-507569" y="10013571"/>
            <a:ext cx="9957660" cy="355482"/>
          </a:xfrm>
          <a:prstGeom prst="rect">
            <a:avLst/>
          </a:prstGeom>
          <a:noFill/>
        </p:spPr>
        <p:txBody>
          <a:bodyPr wrap="square">
            <a:spAutoFit/>
          </a:bodyPr>
          <a:lstStyle/>
          <a:p>
            <a:pPr marL="0" marR="0" lvl="0" indent="0" algn="ctr" defTabSz="914400" rtl="0" eaLnBrk="1" fontAlgn="auto" latinLnBrk="0" hangingPunct="1">
              <a:lnSpc>
                <a:spcPct val="94993"/>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462DD4"/>
                </a:solidFill>
                <a:effectLst/>
                <a:uLnTx/>
                <a:uFillTx/>
                <a:latin typeface="Arial"/>
                <a:ea typeface="Poppins"/>
                <a:cs typeface="Poppins"/>
                <a:sym typeface="Poppins"/>
              </a:rPr>
              <a:t>CPG MANAGEMENT OF BIPOLAR DISORDER (SECOND EDITION)</a:t>
            </a:r>
          </a:p>
        </p:txBody>
      </p:sp>
      <p:sp>
        <p:nvSpPr>
          <p:cNvPr id="12" name="Title 1">
            <a:extLst>
              <a:ext uri="{FF2B5EF4-FFF2-40B4-BE49-F238E27FC236}">
                <a16:creationId xmlns:a16="http://schemas.microsoft.com/office/drawing/2014/main" id="{B38880A6-559B-4D4C-80C6-E2E4F8F3B314}"/>
              </a:ext>
            </a:extLst>
          </p:cNvPr>
          <p:cNvSpPr txBox="1"/>
          <p:nvPr/>
        </p:nvSpPr>
        <p:spPr>
          <a:xfrm>
            <a:off x="3555332" y="82667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sz="5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rPr>
              <a:t>PHARMACOTHERAPY</a:t>
            </a:r>
          </a:p>
        </p:txBody>
      </p:sp>
      <p:sp>
        <p:nvSpPr>
          <p:cNvPr id="13" name="Content Placeholder 2">
            <a:extLst>
              <a:ext uri="{FF2B5EF4-FFF2-40B4-BE49-F238E27FC236}">
                <a16:creationId xmlns:a16="http://schemas.microsoft.com/office/drawing/2014/main" id="{79E8F98B-BF79-4963-8C2F-EEE52BF94CC7}"/>
              </a:ext>
            </a:extLst>
          </p:cNvPr>
          <p:cNvSpPr txBox="1"/>
          <p:nvPr/>
        </p:nvSpPr>
        <p:spPr>
          <a:xfrm>
            <a:off x="3555332" y="2152235"/>
            <a:ext cx="13998298" cy="67238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r>
              <a:rPr lang="en-MY" sz="4000" dirty="0">
                <a:effectLst/>
                <a:latin typeface="Arial" panose="020B0604020202020204" pitchFamily="34" charset="0"/>
                <a:cs typeface="Arial" panose="020B0604020202020204" pitchFamily="34" charset="0"/>
              </a:rPr>
              <a:t>A double-blind RCT comparing lithium and valproate in older patients with BD reported that:</a:t>
            </a:r>
            <a:r>
              <a:rPr lang="en-MY" sz="4000" baseline="30000" dirty="0">
                <a:effectLst/>
                <a:latin typeface="Arial" panose="020B0604020202020204" pitchFamily="34" charset="0"/>
                <a:cs typeface="Arial" panose="020B0604020202020204" pitchFamily="34" charset="0"/>
              </a:rPr>
              <a:t>114, level I </a:t>
            </a:r>
            <a:endParaRPr lang="en-MY" sz="4000" baseline="30000" dirty="0">
              <a:latin typeface="Arial" panose="020B0604020202020204" pitchFamily="34" charset="0"/>
              <a:cs typeface="Arial" panose="020B0604020202020204" pitchFamily="34" charset="0"/>
            </a:endParaRPr>
          </a:p>
          <a:p>
            <a:pPr lvl="1">
              <a:buFont typeface="Arial" panose="020B0604020202020204" pitchFamily="34" charset="0"/>
              <a:buChar char="•"/>
            </a:pPr>
            <a:r>
              <a:rPr lang="en-MY" sz="4000" dirty="0">
                <a:effectLst/>
                <a:latin typeface="Arial" panose="020B0604020202020204" pitchFamily="34" charset="0"/>
                <a:cs typeface="Arial" panose="020B0604020202020204" pitchFamily="34" charset="0"/>
              </a:rPr>
              <a:t>lithium was more effective than valproate based on YMRS scores at week nine (Cohen’s d=0.54, 95% CI 0.17 to 0.91) </a:t>
            </a:r>
          </a:p>
          <a:p>
            <a:pPr lvl="1">
              <a:buFont typeface="Arial" panose="020B0604020202020204" pitchFamily="34" charset="0"/>
              <a:buChar char="•"/>
            </a:pPr>
            <a:r>
              <a:rPr lang="en-MY" sz="4000" dirty="0">
                <a:effectLst/>
                <a:latin typeface="Arial" panose="020B0604020202020204" pitchFamily="34" charset="0"/>
                <a:cs typeface="Arial" panose="020B0604020202020204" pitchFamily="34" charset="0"/>
              </a:rPr>
              <a:t>both lithium and valproate were equally tolerated with slightly more tremor with lithium </a:t>
            </a:r>
          </a:p>
        </p:txBody>
      </p:sp>
      <p:sp>
        <p:nvSpPr>
          <p:cNvPr id="14" name="Text Box 1">
            <a:extLst>
              <a:ext uri="{FF2B5EF4-FFF2-40B4-BE49-F238E27FC236}">
                <a16:creationId xmlns:a16="http://schemas.microsoft.com/office/drawing/2014/main" id="{0EFEA83A-350B-413F-BE76-787B6EF68325}"/>
              </a:ext>
            </a:extLst>
          </p:cNvPr>
          <p:cNvSpPr txBox="1"/>
          <p:nvPr/>
        </p:nvSpPr>
        <p:spPr>
          <a:xfrm>
            <a:off x="11716289" y="9226324"/>
            <a:ext cx="6764215" cy="942975"/>
          </a:xfrm>
          <a:prstGeom prst="rect">
            <a:avLst/>
          </a:prstGeom>
          <a:noFill/>
        </p:spPr>
        <p:txBody>
          <a:bodyPr wrap="square" rtlCol="0">
            <a:noAutofit/>
          </a:bodyPr>
          <a:lstStyle/>
          <a:p>
            <a:r>
              <a:rPr lang="en-MY" dirty="0">
                <a:effectLst/>
                <a:latin typeface="ArialMT"/>
              </a:rPr>
              <a:t>114. Young RC, </a:t>
            </a:r>
            <a:r>
              <a:rPr lang="en-MY" dirty="0" err="1">
                <a:effectLst/>
                <a:latin typeface="ArialMT"/>
              </a:rPr>
              <a:t>Mulsant</a:t>
            </a:r>
            <a:r>
              <a:rPr lang="en-MY" dirty="0">
                <a:effectLst/>
                <a:latin typeface="ArialMT"/>
              </a:rPr>
              <a:t> BH, </a:t>
            </a:r>
            <a:r>
              <a:rPr lang="en-MY" dirty="0" err="1">
                <a:effectLst/>
                <a:latin typeface="ArialMT"/>
              </a:rPr>
              <a:t>Sajatovic</a:t>
            </a:r>
            <a:r>
              <a:rPr lang="en-MY" dirty="0">
                <a:effectLst/>
                <a:latin typeface="ArialMT"/>
              </a:rPr>
              <a:t> M, et al. 2019;17(3):314-21. </a:t>
            </a:r>
          </a:p>
        </p:txBody>
      </p:sp>
    </p:spTree>
    <p:extLst>
      <p:ext uri="{BB962C8B-B14F-4D97-AF65-F5344CB8AC3E}">
        <p14:creationId xmlns:p14="http://schemas.microsoft.com/office/powerpoint/2010/main" val="14640770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154" name="Google Shape;154;p18"/>
          <p:cNvGrpSpPr/>
          <p:nvPr/>
        </p:nvGrpSpPr>
        <p:grpSpPr>
          <a:xfrm>
            <a:off x="-1139176" y="9673702"/>
            <a:ext cx="12831319" cy="1832372"/>
            <a:chOff x="0" y="0"/>
            <a:chExt cx="3379442" cy="482600"/>
          </a:xfrm>
        </p:grpSpPr>
        <p:sp>
          <p:nvSpPr>
            <p:cNvPr id="155" name="Google Shape;155;p1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6" name="Google Shape;156;p1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defTabSz="914400" rtl="0" eaLnBrk="1" fontAlgn="auto" latinLnBrk="0" hangingPunct="1">
                <a:lnSpc>
                  <a:spcPct val="1595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157" name="Google Shape;157;p1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8" name="Google Shape;158;p1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3" b="-24589"/>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1" name="TextBox 10">
            <a:extLst>
              <a:ext uri="{FF2B5EF4-FFF2-40B4-BE49-F238E27FC236}">
                <a16:creationId xmlns:a16="http://schemas.microsoft.com/office/drawing/2014/main" id="{7F6C6F81-BE25-4A87-A982-C900221FB08B}"/>
              </a:ext>
            </a:extLst>
          </p:cNvPr>
          <p:cNvSpPr txBox="1"/>
          <p:nvPr/>
        </p:nvSpPr>
        <p:spPr>
          <a:xfrm>
            <a:off x="-507569" y="10013571"/>
            <a:ext cx="9957660" cy="355482"/>
          </a:xfrm>
          <a:prstGeom prst="rect">
            <a:avLst/>
          </a:prstGeom>
          <a:noFill/>
        </p:spPr>
        <p:txBody>
          <a:bodyPr wrap="square">
            <a:spAutoFit/>
          </a:bodyPr>
          <a:lstStyle/>
          <a:p>
            <a:pPr marL="0" marR="0" lvl="0" indent="0" algn="ctr" defTabSz="914400" rtl="0" eaLnBrk="1" fontAlgn="auto" latinLnBrk="0" hangingPunct="1">
              <a:lnSpc>
                <a:spcPct val="94993"/>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462DD4"/>
                </a:solidFill>
                <a:effectLst/>
                <a:uLnTx/>
                <a:uFillTx/>
                <a:latin typeface="Arial"/>
                <a:ea typeface="Poppins"/>
                <a:cs typeface="Poppins"/>
                <a:sym typeface="Poppins"/>
              </a:rPr>
              <a:t>CPG MANAGEMENT OF BIPOLAR DISORDER (SECOND EDITION)</a:t>
            </a:r>
          </a:p>
        </p:txBody>
      </p:sp>
      <p:sp>
        <p:nvSpPr>
          <p:cNvPr id="12" name="Title 1">
            <a:extLst>
              <a:ext uri="{FF2B5EF4-FFF2-40B4-BE49-F238E27FC236}">
                <a16:creationId xmlns:a16="http://schemas.microsoft.com/office/drawing/2014/main" id="{B38880A6-559B-4D4C-80C6-E2E4F8F3B314}"/>
              </a:ext>
            </a:extLst>
          </p:cNvPr>
          <p:cNvSpPr txBox="1"/>
          <p:nvPr/>
        </p:nvSpPr>
        <p:spPr>
          <a:xfrm>
            <a:off x="3555332" y="82667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sz="5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rPr>
              <a:t>PHARMACOTHERAPY</a:t>
            </a:r>
          </a:p>
        </p:txBody>
      </p:sp>
      <p:sp>
        <p:nvSpPr>
          <p:cNvPr id="13" name="Content Placeholder 2">
            <a:extLst>
              <a:ext uri="{FF2B5EF4-FFF2-40B4-BE49-F238E27FC236}">
                <a16:creationId xmlns:a16="http://schemas.microsoft.com/office/drawing/2014/main" id="{79E8F98B-BF79-4963-8C2F-EEE52BF94CC7}"/>
              </a:ext>
            </a:extLst>
          </p:cNvPr>
          <p:cNvSpPr txBox="1"/>
          <p:nvPr/>
        </p:nvSpPr>
        <p:spPr>
          <a:xfrm>
            <a:off x="3555332" y="2221343"/>
            <a:ext cx="13998298" cy="67238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r>
              <a:rPr lang="en-MY" sz="3600" dirty="0">
                <a:effectLst/>
                <a:latin typeface="Arial" panose="020B0604020202020204" pitchFamily="34" charset="0"/>
                <a:cs typeface="Arial" panose="020B0604020202020204" pitchFamily="34" charset="0"/>
              </a:rPr>
              <a:t>On the other hand, a cohort study on lithium vs AAPs which included aripiprazole, quetiapine, risperidone, olanzapine and lurasidone for BD in older war veterans showed:</a:t>
            </a:r>
            <a:r>
              <a:rPr lang="en-MY" sz="3600" baseline="30000" dirty="0">
                <a:effectLst/>
                <a:latin typeface="Arial" panose="020B0604020202020204" pitchFamily="34" charset="0"/>
                <a:cs typeface="Arial" panose="020B0604020202020204" pitchFamily="34" charset="0"/>
              </a:rPr>
              <a:t>115, level II-2 </a:t>
            </a:r>
          </a:p>
          <a:p>
            <a:pPr marL="742950" lvl="1" indent="-285750" algn="just">
              <a:buFont typeface="Arial" panose="020B0604020202020204" pitchFamily="34" charset="0"/>
              <a:buChar char="•"/>
            </a:pPr>
            <a:r>
              <a:rPr lang="en-MY" sz="3600" dirty="0">
                <a:effectLst/>
                <a:latin typeface="Arial" panose="020B0604020202020204" pitchFamily="34" charset="0"/>
                <a:cs typeface="Arial" panose="020B0604020202020204" pitchFamily="34" charset="0"/>
              </a:rPr>
              <a:t>all-cause discontinuation rate (lack of effectiveness, loss to follow-up and AEs) was significantly higher in lithium compared with AAPs </a:t>
            </a:r>
          </a:p>
          <a:p>
            <a:pPr marL="742950" lvl="1" indent="-285750">
              <a:buFont typeface="Arial" panose="020B0604020202020204" pitchFamily="34" charset="0"/>
              <a:buChar char="•"/>
            </a:pPr>
            <a:r>
              <a:rPr lang="en-MY" sz="3600" dirty="0">
                <a:effectLst/>
                <a:latin typeface="Arial" panose="020B0604020202020204" pitchFamily="34" charset="0"/>
                <a:cs typeface="Arial" panose="020B0604020202020204" pitchFamily="34" charset="0"/>
              </a:rPr>
              <a:t>NS difference in discontinuation rate due to AEs:</a:t>
            </a:r>
            <a:br>
              <a:rPr lang="en-MY" sz="3600" dirty="0">
                <a:effectLst/>
                <a:latin typeface="Arial" panose="020B0604020202020204" pitchFamily="34" charset="0"/>
                <a:cs typeface="Arial" panose="020B0604020202020204" pitchFamily="34" charset="0"/>
              </a:rPr>
            </a:br>
            <a:endParaRPr lang="en-MY" sz="3600" dirty="0">
              <a:latin typeface="Arial" panose="020B0604020202020204" pitchFamily="34" charset="0"/>
              <a:cs typeface="Arial" panose="020B0604020202020204" pitchFamily="34" charset="0"/>
            </a:endParaRPr>
          </a:p>
          <a:p>
            <a:pPr marL="457200" lvl="1" indent="0">
              <a:buNone/>
            </a:pPr>
            <a:r>
              <a:rPr lang="en-MY" sz="3600" dirty="0">
                <a:effectLst/>
                <a:latin typeface="Arial" panose="020B0604020202020204" pitchFamily="34" charset="0"/>
                <a:cs typeface="Arial" panose="020B0604020202020204" pitchFamily="34" charset="0"/>
              </a:rPr>
              <a:t>o tremor, renal failure, toxicity and bloating/swelling were  </a:t>
            </a:r>
          </a:p>
          <a:p>
            <a:pPr marL="457200" lvl="1" indent="0">
              <a:buNone/>
            </a:pPr>
            <a:r>
              <a:rPr lang="en-MY" sz="3600" dirty="0">
                <a:effectLst/>
                <a:latin typeface="Arial" panose="020B0604020202020204" pitchFamily="34" charset="0"/>
                <a:cs typeface="Arial" panose="020B0604020202020204" pitchFamily="34" charset="0"/>
              </a:rPr>
              <a:t>more often	reported with lithium whilst extrapyramidal symptoms (EPS), sedation, restlessness and hallucinations were more with AAPs </a:t>
            </a:r>
          </a:p>
        </p:txBody>
      </p:sp>
      <p:sp>
        <p:nvSpPr>
          <p:cNvPr id="14" name="Text Box 1">
            <a:extLst>
              <a:ext uri="{FF2B5EF4-FFF2-40B4-BE49-F238E27FC236}">
                <a16:creationId xmlns:a16="http://schemas.microsoft.com/office/drawing/2014/main" id="{0EFEA83A-350B-413F-BE76-787B6EF68325}"/>
              </a:ext>
            </a:extLst>
          </p:cNvPr>
          <p:cNvSpPr txBox="1"/>
          <p:nvPr/>
        </p:nvSpPr>
        <p:spPr>
          <a:xfrm>
            <a:off x="12009881" y="9344025"/>
            <a:ext cx="16374110" cy="942975"/>
          </a:xfrm>
          <a:prstGeom prst="rect">
            <a:avLst/>
          </a:prstGeom>
          <a:noFill/>
        </p:spPr>
        <p:txBody>
          <a:bodyPr wrap="square" rtlCol="0">
            <a:noAutofit/>
          </a:bodyPr>
          <a:lstStyle/>
          <a:p>
            <a:r>
              <a:rPr lang="en-MY" dirty="0">
                <a:effectLst/>
                <a:latin typeface="ArialMT"/>
              </a:rPr>
              <a:t>115. Burton C, </a:t>
            </a:r>
            <a:r>
              <a:rPr lang="en-MY" dirty="0" err="1">
                <a:effectLst/>
                <a:latin typeface="ArialMT"/>
              </a:rPr>
              <a:t>Mathys</a:t>
            </a:r>
            <a:r>
              <a:rPr lang="en-MY" dirty="0">
                <a:effectLst/>
                <a:latin typeface="ArialMT"/>
              </a:rPr>
              <a:t> M, Gutierrez E. 2021;303:114063. </a:t>
            </a:r>
          </a:p>
          <a:p>
            <a:r>
              <a:rPr lang="en-US" dirty="0">
                <a:latin typeface="+mn-lt"/>
              </a:rPr>
              <a:t>.</a:t>
            </a:r>
          </a:p>
        </p:txBody>
      </p:sp>
    </p:spTree>
    <p:extLst>
      <p:ext uri="{BB962C8B-B14F-4D97-AF65-F5344CB8AC3E}">
        <p14:creationId xmlns:p14="http://schemas.microsoft.com/office/powerpoint/2010/main" val="32924378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154" name="Google Shape;154;p18"/>
          <p:cNvGrpSpPr/>
          <p:nvPr/>
        </p:nvGrpSpPr>
        <p:grpSpPr>
          <a:xfrm>
            <a:off x="-1139176" y="9673702"/>
            <a:ext cx="12831319" cy="1832372"/>
            <a:chOff x="0" y="0"/>
            <a:chExt cx="3379442" cy="482600"/>
          </a:xfrm>
        </p:grpSpPr>
        <p:sp>
          <p:nvSpPr>
            <p:cNvPr id="155" name="Google Shape;155;p1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6" name="Google Shape;156;p1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defTabSz="914400" rtl="0" eaLnBrk="1" fontAlgn="auto" latinLnBrk="0" hangingPunct="1">
                <a:lnSpc>
                  <a:spcPct val="1595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157" name="Google Shape;157;p1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8" name="Google Shape;158;p1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3" b="-24589"/>
            </a:stretch>
          </a:blip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1" name="TextBox 10">
            <a:extLst>
              <a:ext uri="{FF2B5EF4-FFF2-40B4-BE49-F238E27FC236}">
                <a16:creationId xmlns:a16="http://schemas.microsoft.com/office/drawing/2014/main" id="{7F6C6F81-BE25-4A87-A982-C900221FB08B}"/>
              </a:ext>
            </a:extLst>
          </p:cNvPr>
          <p:cNvSpPr txBox="1"/>
          <p:nvPr/>
        </p:nvSpPr>
        <p:spPr>
          <a:xfrm>
            <a:off x="-507569" y="10013571"/>
            <a:ext cx="9957660" cy="355482"/>
          </a:xfrm>
          <a:prstGeom prst="rect">
            <a:avLst/>
          </a:prstGeom>
          <a:noFill/>
        </p:spPr>
        <p:txBody>
          <a:bodyPr wrap="square">
            <a:spAutoFit/>
          </a:bodyPr>
          <a:lstStyle/>
          <a:p>
            <a:pPr marL="0" marR="0" lvl="0" indent="0" algn="ctr" defTabSz="914400" rtl="0" eaLnBrk="1" fontAlgn="auto" latinLnBrk="0" hangingPunct="1">
              <a:lnSpc>
                <a:spcPct val="94993"/>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462DD4"/>
                </a:solidFill>
                <a:effectLst/>
                <a:uLnTx/>
                <a:uFillTx/>
                <a:latin typeface="Arial"/>
                <a:ea typeface="Poppins"/>
                <a:cs typeface="Poppins"/>
                <a:sym typeface="Poppins"/>
              </a:rPr>
              <a:t>CPG MANAGEMENT OF BIPOLAR DISORDER (SECOND EDITION)</a:t>
            </a:r>
          </a:p>
        </p:txBody>
      </p:sp>
      <p:sp>
        <p:nvSpPr>
          <p:cNvPr id="12" name="Title 1">
            <a:extLst>
              <a:ext uri="{FF2B5EF4-FFF2-40B4-BE49-F238E27FC236}">
                <a16:creationId xmlns:a16="http://schemas.microsoft.com/office/drawing/2014/main" id="{B38880A6-559B-4D4C-80C6-E2E4F8F3B314}"/>
              </a:ext>
            </a:extLst>
          </p:cNvPr>
          <p:cNvSpPr txBox="1"/>
          <p:nvPr/>
        </p:nvSpPr>
        <p:spPr>
          <a:xfrm>
            <a:off x="3555332" y="82667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sz="5400" b="1" i="0" u="none" strike="noStrike" kern="1200" cap="none" spc="0" normalizeH="0" baseline="0" noProof="0" dirty="0">
                <a:ln>
                  <a:noFill/>
                </a:ln>
                <a:solidFill>
                  <a:sysClr val="windowText" lastClr="000000"/>
                </a:solidFill>
                <a:effectLst/>
                <a:uLnTx/>
                <a:uFillTx/>
                <a:latin typeface="+mn-lt"/>
                <a:ea typeface="Calibri" panose="020F0502020204030204" pitchFamily="34" charset="0"/>
                <a:cs typeface="Calibri" panose="020F0502020204030204" pitchFamily="34" charset="0"/>
              </a:rPr>
              <a:t>PHARMACOTHERAPY</a:t>
            </a:r>
          </a:p>
        </p:txBody>
      </p:sp>
      <p:sp>
        <p:nvSpPr>
          <p:cNvPr id="13" name="Content Placeholder 2">
            <a:extLst>
              <a:ext uri="{FF2B5EF4-FFF2-40B4-BE49-F238E27FC236}">
                <a16:creationId xmlns:a16="http://schemas.microsoft.com/office/drawing/2014/main" id="{79E8F98B-BF79-4963-8C2F-EEE52BF94CC7}"/>
              </a:ext>
            </a:extLst>
          </p:cNvPr>
          <p:cNvSpPr txBox="1"/>
          <p:nvPr/>
        </p:nvSpPr>
        <p:spPr>
          <a:xfrm>
            <a:off x="3555332" y="1934392"/>
            <a:ext cx="13998298" cy="67238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pPr marL="0" indent="0" algn="just">
              <a:buNone/>
            </a:pPr>
            <a:r>
              <a:rPr lang="en-MY" sz="3200" dirty="0">
                <a:effectLst/>
                <a:latin typeface="ArialMT"/>
              </a:rPr>
              <a:t>In an RCT comparing lurasidone and placebo in older adults with bipolar I depression, the findings were:</a:t>
            </a:r>
            <a:r>
              <a:rPr lang="en-MY" sz="3200" baseline="30000" dirty="0">
                <a:effectLst/>
                <a:latin typeface="ArialMT"/>
              </a:rPr>
              <a:t>116, level I </a:t>
            </a:r>
            <a:endParaRPr lang="en-MY" sz="3200" baseline="30000" dirty="0">
              <a:effectLst/>
            </a:endParaRPr>
          </a:p>
          <a:p>
            <a:pPr algn="just"/>
            <a:r>
              <a:rPr lang="en-MY" sz="3200" dirty="0">
                <a:effectLst/>
                <a:latin typeface="ArialMT"/>
              </a:rPr>
              <a:t>in monotherapy - </a:t>
            </a:r>
          </a:p>
          <a:p>
            <a:pPr lvl="1" algn="just"/>
            <a:r>
              <a:rPr lang="en-MY" sz="3000" dirty="0">
                <a:effectLst/>
                <a:latin typeface="ArialMT"/>
              </a:rPr>
              <a:t>those on placebo who switched to lurasidone had better improvement in depressive symptoms (reduction in MADRS score)</a:t>
            </a:r>
            <a:endParaRPr lang="en-MY" sz="3000" dirty="0">
              <a:latin typeface="ArialMT"/>
            </a:endParaRPr>
          </a:p>
          <a:p>
            <a:pPr lvl="1" algn="just"/>
            <a:r>
              <a:rPr lang="en-MY" sz="3000" dirty="0">
                <a:effectLst/>
                <a:latin typeface="ArialMT"/>
              </a:rPr>
              <a:t>no increase in mean weight or glycaemic indices and low rates of switching to hypomania or mania</a:t>
            </a:r>
          </a:p>
          <a:p>
            <a:pPr lvl="1" algn="just"/>
            <a:r>
              <a:rPr lang="en-MY" sz="3000" dirty="0">
                <a:effectLst/>
                <a:latin typeface="ArialMT"/>
              </a:rPr>
              <a:t>higher rate of akathisia and tremor were noted</a:t>
            </a:r>
          </a:p>
          <a:p>
            <a:pPr marL="457200" lvl="1" indent="0" algn="just">
              <a:buNone/>
            </a:pPr>
            <a:endParaRPr lang="en-MY" sz="3200" dirty="0">
              <a:effectLst/>
              <a:latin typeface="ArialMT"/>
            </a:endParaRPr>
          </a:p>
          <a:p>
            <a:pPr algn="just"/>
            <a:r>
              <a:rPr lang="en-MY" sz="3200" dirty="0">
                <a:effectLst/>
                <a:latin typeface="ArialMT"/>
              </a:rPr>
              <a:t>in adjunct with lithium or valproate </a:t>
            </a:r>
            <a:r>
              <a:rPr lang="en-MY" sz="3200" dirty="0">
                <a:latin typeface="Arial" panose="020B0604020202020204" pitchFamily="34" charset="0"/>
              </a:rPr>
              <a:t>–</a:t>
            </a:r>
          </a:p>
          <a:p>
            <a:pPr lvl="1" algn="just"/>
            <a:r>
              <a:rPr lang="en-MY" sz="3000" dirty="0">
                <a:effectLst/>
                <a:latin typeface="ArialMT"/>
              </a:rPr>
              <a:t>NS difference in reduction of MADRS score </a:t>
            </a:r>
            <a:endParaRPr lang="en-MY" sz="3000" dirty="0"/>
          </a:p>
          <a:p>
            <a:pPr lvl="1" algn="just"/>
            <a:r>
              <a:rPr lang="en-MY" sz="3000" dirty="0">
                <a:effectLst/>
                <a:latin typeface="ArialMT"/>
              </a:rPr>
              <a:t>higher rate of akathisia and tremor were noted</a:t>
            </a:r>
          </a:p>
          <a:p>
            <a:pPr lvl="1" algn="just"/>
            <a:endParaRPr lang="en-MY" sz="2800" dirty="0">
              <a:effectLst/>
              <a:latin typeface="Arial" panose="020B0604020202020204" pitchFamily="34" charset="0"/>
            </a:endParaRPr>
          </a:p>
          <a:p>
            <a:pPr algn="just"/>
            <a:r>
              <a:rPr lang="en-MY" sz="3200" dirty="0">
                <a:effectLst/>
                <a:latin typeface="ArialMT"/>
              </a:rPr>
              <a:t>common AEs for both monotherapy and adjunctive lurasidone therapy include headache, nasopharyngitis and insomnia </a:t>
            </a:r>
            <a:endParaRPr lang="en-MY" sz="3200" dirty="0">
              <a:effectLst/>
            </a:endParaRPr>
          </a:p>
          <a:p>
            <a:pPr marL="0" indent="0" algn="just">
              <a:buNone/>
            </a:pPr>
            <a:br>
              <a:rPr lang="en-MY" sz="3200" dirty="0">
                <a:effectLst/>
                <a:latin typeface="ArialMT"/>
              </a:rPr>
            </a:br>
            <a:endParaRPr lang="en-MY" sz="3200" dirty="0">
              <a:effectLst/>
            </a:endParaRPr>
          </a:p>
        </p:txBody>
      </p:sp>
      <p:sp>
        <p:nvSpPr>
          <p:cNvPr id="14" name="Text Box 1">
            <a:extLst>
              <a:ext uri="{FF2B5EF4-FFF2-40B4-BE49-F238E27FC236}">
                <a16:creationId xmlns:a16="http://schemas.microsoft.com/office/drawing/2014/main" id="{0EFEA83A-350B-413F-BE76-787B6EF68325}"/>
              </a:ext>
            </a:extLst>
          </p:cNvPr>
          <p:cNvSpPr txBox="1"/>
          <p:nvPr/>
        </p:nvSpPr>
        <p:spPr>
          <a:xfrm>
            <a:off x="12009881" y="9344025"/>
            <a:ext cx="16374110" cy="942975"/>
          </a:xfrm>
          <a:prstGeom prst="rect">
            <a:avLst/>
          </a:prstGeom>
          <a:noFill/>
        </p:spPr>
        <p:txBody>
          <a:bodyPr wrap="square" rtlCol="0">
            <a:noAutofit/>
          </a:bodyPr>
          <a:lstStyle/>
          <a:p>
            <a:r>
              <a:rPr lang="en-MY" dirty="0">
                <a:effectLst/>
                <a:latin typeface="ArialMT"/>
              </a:rPr>
              <a:t>116. Forester BP, </a:t>
            </a:r>
            <a:r>
              <a:rPr lang="en-MY" dirty="0" err="1">
                <a:effectLst/>
                <a:latin typeface="ArialMT"/>
              </a:rPr>
              <a:t>Sajatovic</a:t>
            </a:r>
            <a:r>
              <a:rPr lang="en-MY" dirty="0">
                <a:effectLst/>
                <a:latin typeface="ArialMT"/>
              </a:rPr>
              <a:t> M, Tsai J, et al. 2018;26(2):150-9. </a:t>
            </a:r>
          </a:p>
          <a:p>
            <a:r>
              <a:rPr lang="en-US" dirty="0">
                <a:latin typeface="+mn-lt"/>
              </a:rPr>
              <a:t>.</a:t>
            </a:r>
          </a:p>
        </p:txBody>
      </p:sp>
    </p:spTree>
    <p:extLst>
      <p:ext uri="{BB962C8B-B14F-4D97-AF65-F5344CB8AC3E}">
        <p14:creationId xmlns:p14="http://schemas.microsoft.com/office/powerpoint/2010/main" val="10887445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grpSp>
        <p:nvGrpSpPr>
          <p:cNvPr id="758" name="Google Shape;758;p63"/>
          <p:cNvGrpSpPr/>
          <p:nvPr/>
        </p:nvGrpSpPr>
        <p:grpSpPr>
          <a:xfrm>
            <a:off x="-1139176" y="9673702"/>
            <a:ext cx="12831319" cy="1832372"/>
            <a:chOff x="0" y="0"/>
            <a:chExt cx="3379442" cy="482600"/>
          </a:xfrm>
        </p:grpSpPr>
        <p:sp>
          <p:nvSpPr>
            <p:cNvPr id="759" name="Google Shape;759;p63"/>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sp>
        <p:sp>
          <p:nvSpPr>
            <p:cNvPr id="760" name="Google Shape;760;p63"/>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205071"/>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61" name="Google Shape;761;p63"/>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sp>
      <p:sp>
        <p:nvSpPr>
          <p:cNvPr id="762" name="Google Shape;762;p63"/>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6" b="-24593"/>
            </a:stretch>
          </a:blipFill>
          <a:ln>
            <a:noFill/>
          </a:ln>
        </p:spPr>
      </p:sp>
      <p:sp>
        <p:nvSpPr>
          <p:cNvPr id="763" name="Google Shape;763;p63"/>
          <p:cNvSpPr txBox="1"/>
          <p:nvPr/>
        </p:nvSpPr>
        <p:spPr>
          <a:xfrm>
            <a:off x="3255672" y="579293"/>
            <a:ext cx="14173200" cy="148795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600"/>
              <a:buFont typeface="Arial"/>
              <a:buNone/>
            </a:pPr>
            <a:r>
              <a:rPr lang="en-US" sz="6600" b="1" i="0" u="none" strike="noStrike" cap="none">
                <a:solidFill>
                  <a:srgbClr val="000000"/>
                </a:solidFill>
                <a:latin typeface="Arial"/>
                <a:ea typeface="Arial"/>
                <a:cs typeface="Arial"/>
                <a:sym typeface="Arial"/>
              </a:rPr>
              <a:t>TAKE HOME MESSAGE</a:t>
            </a:r>
            <a:endParaRPr sz="6600" b="1" i="0" u="none" strike="noStrike" cap="none">
              <a:solidFill>
                <a:srgbClr val="000000"/>
              </a:solidFill>
              <a:latin typeface="Arial"/>
              <a:ea typeface="Arial"/>
              <a:cs typeface="Arial"/>
              <a:sym typeface="Arial"/>
            </a:endParaRPr>
          </a:p>
        </p:txBody>
      </p:sp>
      <p:sp>
        <p:nvSpPr>
          <p:cNvPr id="764" name="Google Shape;764;p63"/>
          <p:cNvSpPr txBox="1"/>
          <p:nvPr/>
        </p:nvSpPr>
        <p:spPr>
          <a:xfrm>
            <a:off x="3933906" y="1790700"/>
            <a:ext cx="13716000" cy="2496056"/>
          </a:xfrm>
          <a:prstGeom prst="rect">
            <a:avLst/>
          </a:prstGeom>
          <a:noFill/>
          <a:ln>
            <a:noFill/>
          </a:ln>
        </p:spPr>
        <p:txBody>
          <a:bodyPr spcFirstLastPara="1" wrap="square" lIns="91425" tIns="45700" rIns="91425" bIns="45700" anchor="t" anchorCtr="0">
            <a:noAutofit/>
          </a:bodyPr>
          <a:lstStyle/>
          <a:p>
            <a:pPr marL="342900" marR="0" lvl="0" indent="-114300" algn="l" rtl="0">
              <a:lnSpc>
                <a:spcPct val="100000"/>
              </a:lnSpc>
              <a:spcBef>
                <a:spcPts val="0"/>
              </a:spcBef>
              <a:spcAft>
                <a:spcPts val="0"/>
              </a:spcAft>
              <a:buClr>
                <a:srgbClr val="000000"/>
              </a:buClr>
              <a:buSzPts val="3600"/>
              <a:buFont typeface="Arial"/>
              <a:buNone/>
            </a:pPr>
            <a:endParaRPr sz="3600" b="0" i="0" u="none" strike="noStrike" cap="none">
              <a:solidFill>
                <a:srgbClr val="000000"/>
              </a:solidFill>
              <a:latin typeface="Arial"/>
              <a:ea typeface="Arial"/>
              <a:cs typeface="Arial"/>
              <a:sym typeface="Arial"/>
            </a:endParaRPr>
          </a:p>
        </p:txBody>
      </p:sp>
      <p:sp>
        <p:nvSpPr>
          <p:cNvPr id="765" name="Google Shape;765;p63"/>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766" name="Google Shape;766;p63"/>
          <p:cNvSpPr txBox="1"/>
          <p:nvPr/>
        </p:nvSpPr>
        <p:spPr>
          <a:xfrm>
            <a:off x="3933906" y="1790611"/>
            <a:ext cx="13494966" cy="7711943"/>
          </a:xfrm>
          <a:prstGeom prst="rect">
            <a:avLst/>
          </a:prstGeom>
          <a:noFill/>
          <a:ln>
            <a:noFill/>
          </a:ln>
        </p:spPr>
        <p:txBody>
          <a:bodyPr spcFirstLastPara="1" wrap="square" lIns="91425" tIns="45700" rIns="91425" bIns="45700" anchor="t" anchorCtr="0">
            <a:spAutoFit/>
          </a:bodyPr>
          <a:lstStyle/>
          <a:p>
            <a:pPr algn="just">
              <a:lnSpc>
                <a:spcPct val="107000"/>
              </a:lnSpc>
              <a:buSzPts val="3600"/>
            </a:pPr>
            <a:r>
              <a:rPr lang="en-US" sz="3200" b="1" i="0" u="none" strike="noStrike" cap="none" dirty="0">
                <a:solidFill>
                  <a:srgbClr val="462DD4"/>
                </a:solidFill>
                <a:latin typeface="Arial"/>
                <a:ea typeface="Arial"/>
                <a:cs typeface="Arial"/>
                <a:sym typeface="Arial"/>
              </a:rPr>
              <a:t>CHILDREN AND ADOLESCENTS</a:t>
            </a:r>
          </a:p>
          <a:p>
            <a:pPr marL="457200" marR="0" lvl="0" indent="-457200" algn="just" rtl="0">
              <a:lnSpc>
                <a:spcPct val="107000"/>
              </a:lnSpc>
              <a:spcBef>
                <a:spcPts val="0"/>
              </a:spcBef>
              <a:spcAft>
                <a:spcPts val="0"/>
              </a:spcAft>
              <a:buClr>
                <a:srgbClr val="000000"/>
              </a:buClr>
              <a:buSzPts val="3600"/>
              <a:buFont typeface="Arial"/>
              <a:buChar char="•"/>
            </a:pPr>
            <a:r>
              <a:rPr lang="en-US" sz="3200" b="0" i="0" u="none" strike="noStrike" cap="none" dirty="0">
                <a:solidFill>
                  <a:srgbClr val="000000"/>
                </a:solidFill>
                <a:latin typeface="Arial"/>
                <a:ea typeface="Arial"/>
                <a:cs typeface="Arial"/>
                <a:sym typeface="Arial"/>
              </a:rPr>
              <a:t>Diagnosis of bipolar disorder in children can be difficult, and comorbidity is very common. </a:t>
            </a:r>
            <a:endParaRPr sz="3200" b="0" i="0" u="none" strike="noStrike" cap="none" dirty="0">
              <a:solidFill>
                <a:srgbClr val="000000"/>
              </a:solidFill>
              <a:latin typeface="Arial"/>
              <a:ea typeface="Arial"/>
              <a:cs typeface="Arial"/>
              <a:sym typeface="Arial"/>
            </a:endParaRPr>
          </a:p>
          <a:p>
            <a:pPr marL="457200" marR="0" lvl="0" indent="-457200" algn="just" rtl="0">
              <a:lnSpc>
                <a:spcPct val="107000"/>
              </a:lnSpc>
              <a:spcBef>
                <a:spcPts val="1200"/>
              </a:spcBef>
              <a:spcAft>
                <a:spcPts val="0"/>
              </a:spcAft>
              <a:buClr>
                <a:srgbClr val="000000"/>
              </a:buClr>
              <a:buSzPts val="3600"/>
              <a:buFont typeface="Arial"/>
              <a:buChar char="•"/>
            </a:pPr>
            <a:r>
              <a:rPr lang="en-US" sz="3200" b="0" i="0" u="none" strike="noStrike" cap="none" dirty="0">
                <a:solidFill>
                  <a:srgbClr val="000000"/>
                </a:solidFill>
                <a:latin typeface="Arial"/>
                <a:ea typeface="Arial"/>
                <a:cs typeface="Arial"/>
                <a:sym typeface="Arial"/>
              </a:rPr>
              <a:t>Risk versus benefit analysis has to be done before initiating pharmacotherapy in this population. </a:t>
            </a:r>
            <a:endParaRPr sz="3200" b="0" i="0" u="none" strike="noStrike" cap="none" dirty="0">
              <a:solidFill>
                <a:srgbClr val="000000"/>
              </a:solidFill>
              <a:latin typeface="Arial"/>
              <a:ea typeface="Arial"/>
              <a:cs typeface="Arial"/>
              <a:sym typeface="Arial"/>
            </a:endParaRPr>
          </a:p>
          <a:p>
            <a:pPr marL="457200" marR="0" lvl="0" indent="-457200" algn="just" rtl="0">
              <a:lnSpc>
                <a:spcPct val="107000"/>
              </a:lnSpc>
              <a:spcBef>
                <a:spcPts val="1200"/>
              </a:spcBef>
              <a:spcAft>
                <a:spcPts val="0"/>
              </a:spcAft>
              <a:buClr>
                <a:srgbClr val="000000"/>
              </a:buClr>
              <a:buSzPts val="3600"/>
              <a:buFont typeface="Arial"/>
              <a:buChar char="•"/>
            </a:pPr>
            <a:r>
              <a:rPr lang="en-US" sz="3200" b="0" i="0" u="none" strike="noStrike" cap="none" dirty="0">
                <a:solidFill>
                  <a:srgbClr val="000000"/>
                </a:solidFill>
                <a:latin typeface="Arial"/>
                <a:ea typeface="Arial"/>
                <a:cs typeface="Arial"/>
                <a:sym typeface="Arial"/>
              </a:rPr>
              <a:t>Second-generation antipsychotics may be used as first-line treatment for mania and hypomania in children and adolescents.  </a:t>
            </a:r>
            <a:endParaRPr sz="3200" b="0" i="0" u="none" strike="noStrike" cap="none" dirty="0">
              <a:solidFill>
                <a:srgbClr val="000000"/>
              </a:solidFill>
              <a:latin typeface="Arial"/>
              <a:ea typeface="Arial"/>
              <a:cs typeface="Arial"/>
              <a:sym typeface="Arial"/>
            </a:endParaRPr>
          </a:p>
          <a:p>
            <a:pPr marL="457200" marR="0" lvl="0" indent="-457200" algn="just" rtl="0">
              <a:lnSpc>
                <a:spcPct val="107000"/>
              </a:lnSpc>
              <a:spcBef>
                <a:spcPts val="1200"/>
              </a:spcBef>
              <a:spcAft>
                <a:spcPts val="0"/>
              </a:spcAft>
              <a:buClr>
                <a:srgbClr val="000000"/>
              </a:buClr>
              <a:buSzPts val="3600"/>
              <a:buFont typeface="Arial"/>
              <a:buChar char="•"/>
            </a:pPr>
            <a:r>
              <a:rPr lang="en-US" sz="3200" b="0" i="0" u="none" strike="noStrike" cap="none" dirty="0">
                <a:solidFill>
                  <a:srgbClr val="000000"/>
                </a:solidFill>
                <a:latin typeface="Arial"/>
                <a:ea typeface="Arial"/>
                <a:cs typeface="Arial"/>
                <a:sym typeface="Arial"/>
              </a:rPr>
              <a:t>Lurasidone and olanzapine/fluoxetine combination may be used in depressive episodes in the child and adolescent  population</a:t>
            </a:r>
          </a:p>
          <a:p>
            <a:pPr algn="just">
              <a:lnSpc>
                <a:spcPct val="107000"/>
              </a:lnSpc>
              <a:spcBef>
                <a:spcPts val="1200"/>
              </a:spcBef>
              <a:buSzPts val="3600"/>
            </a:pPr>
            <a:r>
              <a:rPr lang="en-US" sz="3200" b="1" dirty="0">
                <a:solidFill>
                  <a:srgbClr val="462DD4"/>
                </a:solidFill>
                <a:latin typeface="+mj-lt"/>
                <a:cs typeface="Poppins" panose="00000500000000000000"/>
              </a:rPr>
              <a:t>ELDERLY POPULATION</a:t>
            </a:r>
            <a:endParaRPr kumimoji="0" lang="en-US" sz="3200" b="1" i="0" u="none" strike="noStrike" kern="0" cap="none" spc="0" normalizeH="0" baseline="0" noProof="0" dirty="0">
              <a:ln>
                <a:noFill/>
              </a:ln>
              <a:solidFill>
                <a:srgbClr val="462DD4"/>
              </a:solidFill>
              <a:effectLst/>
              <a:uLnTx/>
              <a:uFillTx/>
              <a:latin typeface="+mj-lt"/>
              <a:ea typeface="Poppins"/>
              <a:cs typeface="Poppins"/>
              <a:sym typeface="Poppins"/>
            </a:endParaRPr>
          </a:p>
          <a:p>
            <a:pPr marL="457200" marR="0" lvl="0" indent="-457200" algn="just" rtl="0">
              <a:lnSpc>
                <a:spcPct val="107000"/>
              </a:lnSpc>
              <a:spcBef>
                <a:spcPts val="1200"/>
              </a:spcBef>
              <a:spcAft>
                <a:spcPts val="0"/>
              </a:spcAft>
              <a:buClr>
                <a:srgbClr val="000000"/>
              </a:buClr>
              <a:buSzPts val="3600"/>
              <a:buFont typeface="Arial"/>
              <a:buChar char="•"/>
            </a:pPr>
            <a:r>
              <a:rPr lang="en-MY" sz="3200">
                <a:effectLst/>
                <a:latin typeface="+mj-lt"/>
              </a:rPr>
              <a:t>First-line </a:t>
            </a:r>
            <a:r>
              <a:rPr lang="en-MY" sz="3200" dirty="0">
                <a:effectLst/>
                <a:latin typeface="+mj-lt"/>
              </a:rPr>
              <a:t>treatment of OABD should be similar to that for the general population with BD, whilst specifically paying attention to side effects, co-morbidities and specific risks in elderly patients</a:t>
            </a:r>
            <a:endParaRPr sz="3200" b="0" i="0" u="none" strike="noStrike" cap="none" dirty="0">
              <a:solidFill>
                <a:srgbClr val="000000"/>
              </a:solidFill>
              <a:latin typeface="Arial"/>
              <a:ea typeface="Arial"/>
              <a:cs typeface="Arial"/>
              <a:sym typeface="Arial"/>
            </a:endParaRPr>
          </a:p>
        </p:txBody>
      </p:sp>
      <p:sp>
        <p:nvSpPr>
          <p:cNvPr id="767" name="Google Shape;767;p63"/>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48</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grpSp>
        <p:nvGrpSpPr>
          <p:cNvPr id="786" name="Google Shape;786;p64"/>
          <p:cNvGrpSpPr/>
          <p:nvPr/>
        </p:nvGrpSpPr>
        <p:grpSpPr>
          <a:xfrm>
            <a:off x="-3434405" y="-2424537"/>
            <a:ext cx="22827326" cy="3667449"/>
            <a:chOff x="0" y="0"/>
            <a:chExt cx="5660972" cy="909494"/>
          </a:xfrm>
        </p:grpSpPr>
        <p:sp>
          <p:nvSpPr>
            <p:cNvPr id="787" name="Google Shape;787;p64"/>
            <p:cNvSpPr/>
            <p:nvPr/>
          </p:nvSpPr>
          <p:spPr>
            <a:xfrm>
              <a:off x="0" y="0"/>
              <a:ext cx="5660972" cy="909494"/>
            </a:xfrm>
            <a:custGeom>
              <a:avLst/>
              <a:gdLst/>
              <a:ahLst/>
              <a:cxnLst/>
              <a:rect l="l" t="t" r="r" b="b"/>
              <a:pathLst>
                <a:path w="5660972" h="909494" extrusionOk="0">
                  <a:moveTo>
                    <a:pt x="5422847" y="0"/>
                  </a:moveTo>
                  <a:lnTo>
                    <a:pt x="5660972" y="238125"/>
                  </a:lnTo>
                  <a:lnTo>
                    <a:pt x="5660972" y="671369"/>
                  </a:lnTo>
                  <a:lnTo>
                    <a:pt x="5422847" y="909494"/>
                  </a:lnTo>
                  <a:lnTo>
                    <a:pt x="238125" y="909494"/>
                  </a:lnTo>
                  <a:lnTo>
                    <a:pt x="0" y="671369"/>
                  </a:lnTo>
                  <a:lnTo>
                    <a:pt x="0" y="238125"/>
                  </a:lnTo>
                  <a:lnTo>
                    <a:pt x="238125" y="0"/>
                  </a:lnTo>
                  <a:lnTo>
                    <a:pt x="542284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8" name="Google Shape;788;p64"/>
            <p:cNvSpPr txBox="1"/>
            <p:nvPr/>
          </p:nvSpPr>
          <p:spPr>
            <a:xfrm>
              <a:off x="63500" y="6350"/>
              <a:ext cx="5533971" cy="839644"/>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789" name="Google Shape;789;p64"/>
          <p:cNvSpPr/>
          <p:nvPr/>
        </p:nvSpPr>
        <p:spPr>
          <a:xfrm rot="4876606">
            <a:off x="-2631017" y="7726570"/>
            <a:ext cx="4714159" cy="4819308"/>
          </a:xfrm>
          <a:custGeom>
            <a:avLst/>
            <a:gdLst/>
            <a:ahLst/>
            <a:cxnLst/>
            <a:rect l="l" t="t" r="r" b="b"/>
            <a:pathLst>
              <a:path w="4714159" h="4819308" extrusionOk="0">
                <a:moveTo>
                  <a:pt x="0" y="0"/>
                </a:moveTo>
                <a:lnTo>
                  <a:pt x="4714159" y="0"/>
                </a:lnTo>
                <a:lnTo>
                  <a:pt x="4714159" y="4819308"/>
                </a:lnTo>
                <a:lnTo>
                  <a:pt x="0" y="4819308"/>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0" name="Google Shape;790;p64"/>
          <p:cNvSpPr/>
          <p:nvPr/>
        </p:nvSpPr>
        <p:spPr>
          <a:xfrm>
            <a:off x="11857221" y="1719908"/>
            <a:ext cx="4955368" cy="7132071"/>
          </a:xfrm>
          <a:custGeom>
            <a:avLst/>
            <a:gdLst/>
            <a:ahLst/>
            <a:cxnLst/>
            <a:rect l="l" t="t" r="r" b="b"/>
            <a:pathLst>
              <a:path w="4955368" h="7132071" extrusionOk="0">
                <a:moveTo>
                  <a:pt x="0" y="0"/>
                </a:moveTo>
                <a:lnTo>
                  <a:pt x="4955368" y="0"/>
                </a:lnTo>
                <a:lnTo>
                  <a:pt x="4955368" y="7132071"/>
                </a:lnTo>
                <a:lnTo>
                  <a:pt x="0" y="7132071"/>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91" name="Google Shape;791;p64"/>
          <p:cNvGrpSpPr/>
          <p:nvPr/>
        </p:nvGrpSpPr>
        <p:grpSpPr>
          <a:xfrm>
            <a:off x="-955072" y="9490984"/>
            <a:ext cx="20770739" cy="2231372"/>
            <a:chOff x="0" y="0"/>
            <a:chExt cx="9609927" cy="1032381"/>
          </a:xfrm>
        </p:grpSpPr>
        <p:sp>
          <p:nvSpPr>
            <p:cNvPr id="792" name="Google Shape;792;p64"/>
            <p:cNvSpPr/>
            <p:nvPr/>
          </p:nvSpPr>
          <p:spPr>
            <a:xfrm>
              <a:off x="0" y="0"/>
              <a:ext cx="9609927" cy="1032381"/>
            </a:xfrm>
            <a:custGeom>
              <a:avLst/>
              <a:gdLst/>
              <a:ahLst/>
              <a:cxnLst/>
              <a:rect l="l" t="t" r="r" b="b"/>
              <a:pathLst>
                <a:path w="9609927" h="1032381" extrusionOk="0">
                  <a:moveTo>
                    <a:pt x="9371802" y="0"/>
                  </a:moveTo>
                  <a:lnTo>
                    <a:pt x="9609927" y="238125"/>
                  </a:lnTo>
                  <a:lnTo>
                    <a:pt x="9609927" y="794256"/>
                  </a:lnTo>
                  <a:lnTo>
                    <a:pt x="9371802" y="1032381"/>
                  </a:lnTo>
                  <a:lnTo>
                    <a:pt x="238125" y="1032381"/>
                  </a:lnTo>
                  <a:lnTo>
                    <a:pt x="0" y="794256"/>
                  </a:lnTo>
                  <a:lnTo>
                    <a:pt x="0" y="238125"/>
                  </a:lnTo>
                  <a:lnTo>
                    <a:pt x="238125" y="0"/>
                  </a:lnTo>
                  <a:lnTo>
                    <a:pt x="9371802"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3" name="Google Shape;793;p64"/>
            <p:cNvSpPr txBox="1"/>
            <p:nvPr/>
          </p:nvSpPr>
          <p:spPr>
            <a:xfrm>
              <a:off x="63500" y="6350"/>
              <a:ext cx="9482927" cy="962531"/>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grpSp>
      <p:sp>
        <p:nvSpPr>
          <p:cNvPr id="794" name="Google Shape;794;p64"/>
          <p:cNvSpPr txBox="1"/>
          <p:nvPr/>
        </p:nvSpPr>
        <p:spPr>
          <a:xfrm>
            <a:off x="383991" y="4383759"/>
            <a:ext cx="11039987" cy="671006"/>
          </a:xfrm>
          <a:prstGeom prst="rect">
            <a:avLst/>
          </a:prstGeom>
          <a:noFill/>
          <a:ln>
            <a:noFill/>
          </a:ln>
        </p:spPr>
        <p:txBody>
          <a:bodyPr spcFirstLastPara="1" wrap="square" lIns="0" tIns="0" rIns="0" bIns="0" anchor="t" anchorCtr="0">
            <a:spAutoFit/>
          </a:bodyPr>
          <a:lstStyle/>
          <a:p>
            <a:pPr marL="0" marR="0" lvl="0" indent="0" algn="ctr" rtl="0">
              <a:lnSpc>
                <a:spcPct val="94993"/>
              </a:lnSpc>
              <a:spcBef>
                <a:spcPts val="0"/>
              </a:spcBef>
              <a:spcAft>
                <a:spcPts val="0"/>
              </a:spcAft>
              <a:buClr>
                <a:srgbClr val="000000"/>
              </a:buClr>
              <a:buSzPts val="4934"/>
              <a:buFont typeface="Arial"/>
              <a:buNone/>
            </a:pPr>
            <a:r>
              <a:rPr lang="en-US" sz="4934" b="1" i="0" u="none" strike="noStrike" cap="none">
                <a:solidFill>
                  <a:srgbClr val="462DD4"/>
                </a:solidFill>
                <a:latin typeface="Poppins"/>
                <a:ea typeface="Poppins"/>
                <a:cs typeface="Poppins"/>
                <a:sym typeface="Poppins"/>
              </a:rPr>
              <a:t>THANK YOU</a:t>
            </a:r>
            <a:endParaRPr sz="1400" b="0" i="0" u="none" strike="noStrike" cap="none">
              <a:solidFill>
                <a:srgbClr val="000000"/>
              </a:solidFill>
              <a:latin typeface="Arial"/>
              <a:ea typeface="Arial"/>
              <a:cs typeface="Arial"/>
              <a:sym typeface="Arial"/>
            </a:endParaRPr>
          </a:p>
        </p:txBody>
      </p:sp>
      <p:sp>
        <p:nvSpPr>
          <p:cNvPr id="795" name="Google Shape;795;p64"/>
          <p:cNvSpPr/>
          <p:nvPr/>
        </p:nvSpPr>
        <p:spPr>
          <a:xfrm>
            <a:off x="1028700" y="-386950"/>
            <a:ext cx="10062506" cy="10136224"/>
          </a:xfrm>
          <a:custGeom>
            <a:avLst/>
            <a:gdLst/>
            <a:ahLst/>
            <a:cxnLst/>
            <a:rect l="l" t="t" r="r" b="b"/>
            <a:pathLst>
              <a:path w="10062506" h="10136224" extrusionOk="0">
                <a:moveTo>
                  <a:pt x="0" y="0"/>
                </a:moveTo>
                <a:lnTo>
                  <a:pt x="10062506" y="0"/>
                </a:lnTo>
                <a:lnTo>
                  <a:pt x="10062506" y="10136224"/>
                </a:lnTo>
                <a:lnTo>
                  <a:pt x="0" y="10136224"/>
                </a:lnTo>
                <a:lnTo>
                  <a:pt x="0" y="0"/>
                </a:lnTo>
                <a:close/>
              </a:path>
            </a:pathLst>
          </a:custGeom>
          <a:blipFill rotWithShape="1">
            <a:blip r:embed="rId5">
              <a:alphaModFix amt="18000"/>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6" name="Google Shape;796;p64"/>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49</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4" name="Google Shape;204;p38"/>
          <p:cNvGrpSpPr/>
          <p:nvPr/>
        </p:nvGrpSpPr>
        <p:grpSpPr>
          <a:xfrm>
            <a:off x="-1139176" y="9673702"/>
            <a:ext cx="12831319" cy="1832372"/>
            <a:chOff x="0" y="0"/>
            <a:chExt cx="3379442" cy="482600"/>
          </a:xfrm>
        </p:grpSpPr>
        <p:sp>
          <p:nvSpPr>
            <p:cNvPr id="205" name="Google Shape;205;p3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3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07" name="Google Shape;207;p3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38"/>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38"/>
          <p:cNvSpPr txBox="1"/>
          <p:nvPr/>
        </p:nvSpPr>
        <p:spPr>
          <a:xfrm>
            <a:off x="3362613" y="558921"/>
            <a:ext cx="14670155" cy="881739"/>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INTRODUCTION</a:t>
            </a:r>
            <a:endParaRPr sz="5400" b="0" i="0" u="none" strike="noStrike" cap="none">
              <a:solidFill>
                <a:schemeClr val="dk1"/>
              </a:solidFill>
              <a:latin typeface="Arial"/>
              <a:ea typeface="Arial"/>
              <a:cs typeface="Arial"/>
              <a:sym typeface="Arial"/>
            </a:endParaRPr>
          </a:p>
        </p:txBody>
      </p:sp>
      <p:sp>
        <p:nvSpPr>
          <p:cNvPr id="210" name="Google Shape;210;p38"/>
          <p:cNvSpPr txBox="1"/>
          <p:nvPr/>
        </p:nvSpPr>
        <p:spPr>
          <a:xfrm>
            <a:off x="13251766" y="9027372"/>
            <a:ext cx="4781002"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400" b="0" i="0" u="none" strike="noStrike" cap="none">
                <a:solidFill>
                  <a:srgbClr val="000000"/>
                </a:solidFill>
                <a:latin typeface="Arial "/>
                <a:ea typeface="Arial "/>
                <a:cs typeface="Arial "/>
                <a:sym typeface="Arial "/>
              </a:rPr>
              <a:t>40. </a:t>
            </a:r>
            <a:r>
              <a:rPr lang="en-US" sz="1400" b="0" i="0" u="none" strike="noStrike" cap="none">
                <a:solidFill>
                  <a:schemeClr val="dk1"/>
                </a:solidFill>
                <a:latin typeface="Arial "/>
                <a:ea typeface="Arial "/>
                <a:cs typeface="Arial "/>
                <a:sym typeface="Arial "/>
              </a:rPr>
              <a:t>Yatham LN, Kennedy SH, Parikh SV, et al. 2018.</a:t>
            </a:r>
            <a:endParaRPr sz="1400" b="0" i="0" u="none" strike="noStrike" cap="none">
              <a:solidFill>
                <a:srgbClr val="000000"/>
              </a:solidFill>
              <a:latin typeface="Arial"/>
              <a:ea typeface="Arial"/>
              <a:cs typeface="Arial"/>
              <a:sym typeface="Arial"/>
            </a:endParaRPr>
          </a:p>
        </p:txBody>
      </p:sp>
      <p:sp>
        <p:nvSpPr>
          <p:cNvPr id="211" name="Google Shape;211;p38"/>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212" name="Google Shape;212;p38"/>
          <p:cNvSpPr txBox="1"/>
          <p:nvPr/>
        </p:nvSpPr>
        <p:spPr>
          <a:xfrm>
            <a:off x="3455603" y="1440660"/>
            <a:ext cx="13322083" cy="7848302"/>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0000"/>
              </a:lnSpc>
              <a:spcBef>
                <a:spcPts val="0"/>
              </a:spcBef>
              <a:spcAft>
                <a:spcPts val="0"/>
              </a:spcAft>
              <a:buClr>
                <a:srgbClr val="000000"/>
              </a:buClr>
              <a:buSzPts val="3600"/>
              <a:buFont typeface="Arial"/>
              <a:buChar char="•"/>
            </a:pPr>
            <a:r>
              <a:rPr lang="en-US" sz="3600" b="0" i="0" u="none" strike="noStrike" cap="none">
                <a:solidFill>
                  <a:schemeClr val="dk1"/>
                </a:solidFill>
                <a:latin typeface="Arial"/>
                <a:ea typeface="Arial"/>
                <a:cs typeface="Arial"/>
                <a:sym typeface="Arial"/>
              </a:rPr>
              <a:t>There is a high risk of relapse of BD during pregnancy or the post-partum period, especially in patients not on treatment</a:t>
            </a:r>
            <a:r>
              <a:rPr lang="en-US" sz="3600" b="0" i="0" u="none" strike="noStrike" cap="none" baseline="30000">
                <a:solidFill>
                  <a:schemeClr val="dk1"/>
                </a:solidFill>
                <a:latin typeface="Arial"/>
                <a:ea typeface="Arial"/>
                <a:cs typeface="Arial"/>
                <a:sym typeface="Arial"/>
              </a:rPr>
              <a:t>40</a:t>
            </a:r>
            <a:r>
              <a:rPr lang="en-US" sz="3600" b="0" i="0" u="none" strike="noStrike" cap="none">
                <a:solidFill>
                  <a:schemeClr val="dk1"/>
                </a:solidFill>
                <a:latin typeface="Arial"/>
                <a:ea typeface="Arial"/>
                <a:cs typeface="Arial"/>
                <a:sym typeface="Arial"/>
              </a:rPr>
              <a:t>.</a:t>
            </a:r>
            <a:endParaRPr/>
          </a:p>
          <a:p>
            <a:pPr marL="0" marR="0" lvl="0" indent="0" algn="just" rtl="0">
              <a:lnSpc>
                <a:spcPct val="100000"/>
              </a:lnSpc>
              <a:spcBef>
                <a:spcPts val="0"/>
              </a:spcBef>
              <a:spcAft>
                <a:spcPts val="0"/>
              </a:spcAft>
              <a:buNone/>
            </a:pPr>
            <a:endParaRPr sz="3600" b="0" i="0" u="none" strike="noStrike" cap="none">
              <a:solidFill>
                <a:schemeClr val="dk1"/>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Medication use during these periods must be carefully considered based on the FDA's Pregnancy and Lactation Labeling Final Rule (PLLR). </a:t>
            </a:r>
            <a:endParaRPr/>
          </a:p>
          <a:p>
            <a:pPr marL="0" marR="0" lvl="0" indent="0" algn="just"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The PLLR updates prescription drug labeling to help healthcare providers assess risks and benefits, supporting informed decisions for pregnant and nursing mothers. </a:t>
            </a:r>
            <a:endParaRPr/>
          </a:p>
          <a:p>
            <a:pPr marL="0" marR="0" lvl="0" indent="0" algn="just" rtl="0">
              <a:lnSpc>
                <a:spcPct val="100000"/>
              </a:lnSpc>
              <a:spcBef>
                <a:spcPts val="0"/>
              </a:spcBef>
              <a:spcAft>
                <a:spcPts val="0"/>
              </a:spcAft>
              <a:buNone/>
            </a:pPr>
            <a:endParaRPr sz="3600" b="0" i="0" u="none" strike="noStrike" cap="none">
              <a:solidFill>
                <a:srgbClr val="000000"/>
              </a:solidFill>
              <a:latin typeface="Arial"/>
              <a:ea typeface="Arial"/>
              <a:cs typeface="Arial"/>
              <a:sym typeface="Arial"/>
            </a:endParaRPr>
          </a:p>
          <a:p>
            <a:pPr marL="457200" marR="0" lvl="0" indent="-457200" algn="just" rtl="0">
              <a:lnSpc>
                <a:spcPct val="100000"/>
              </a:lnSpc>
              <a:spcBef>
                <a:spcPts val="0"/>
              </a:spcBef>
              <a:spcAft>
                <a:spcPts val="0"/>
              </a:spcAft>
              <a:buClr>
                <a:srgbClr val="000000"/>
              </a:buClr>
              <a:buSzPts val="3600"/>
              <a:buFont typeface="Arial"/>
              <a:buChar char="•"/>
            </a:pPr>
            <a:r>
              <a:rPr lang="en-US" sz="3600" b="0" i="0" u="none" strike="noStrike" cap="none">
                <a:solidFill>
                  <a:srgbClr val="000000"/>
                </a:solidFill>
                <a:latin typeface="Arial"/>
                <a:ea typeface="Arial"/>
                <a:cs typeface="Arial"/>
                <a:sym typeface="Arial"/>
              </a:rPr>
              <a:t>It removes the traditional pregnancy letter categories (A, B, C, D, X) and mandates label updates when information becomes outdated.</a:t>
            </a:r>
            <a:endParaRPr sz="3600" b="0" i="0" u="none" strike="noStrike" cap="none">
              <a:solidFill>
                <a:srgbClr val="000000"/>
              </a:solidFill>
              <a:latin typeface="Arial"/>
              <a:ea typeface="Arial"/>
              <a:cs typeface="Arial"/>
              <a:sym typeface="Arial"/>
            </a:endParaRPr>
          </a:p>
        </p:txBody>
      </p:sp>
      <p:sp>
        <p:nvSpPr>
          <p:cNvPr id="213" name="Google Shape;213;p38"/>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9"/>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19" name="Google Shape;219;p39"/>
          <p:cNvGrpSpPr/>
          <p:nvPr/>
        </p:nvGrpSpPr>
        <p:grpSpPr>
          <a:xfrm>
            <a:off x="-1073862" y="9462029"/>
            <a:ext cx="12831319" cy="1832372"/>
            <a:chOff x="0" y="0"/>
            <a:chExt cx="3379442" cy="482600"/>
          </a:xfrm>
        </p:grpSpPr>
        <p:sp>
          <p:nvSpPr>
            <p:cNvPr id="220" name="Google Shape;220;p39"/>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39"/>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22" name="Google Shape;222;p39"/>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39"/>
          <p:cNvSpPr txBox="1"/>
          <p:nvPr/>
        </p:nvSpPr>
        <p:spPr>
          <a:xfrm>
            <a:off x="-503929" y="9818513"/>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grpSp>
        <p:nvGrpSpPr>
          <p:cNvPr id="224" name="Google Shape;224;p39"/>
          <p:cNvGrpSpPr/>
          <p:nvPr/>
        </p:nvGrpSpPr>
        <p:grpSpPr>
          <a:xfrm>
            <a:off x="839988" y="831291"/>
            <a:ext cx="16835949" cy="8356029"/>
            <a:chOff x="3079" y="17262"/>
            <a:chExt cx="10505467" cy="4926875"/>
          </a:xfrm>
        </p:grpSpPr>
        <p:sp>
          <p:nvSpPr>
            <p:cNvPr id="225" name="Google Shape;225;p39"/>
            <p:cNvSpPr/>
            <p:nvPr/>
          </p:nvSpPr>
          <p:spPr>
            <a:xfrm>
              <a:off x="3079" y="17262"/>
              <a:ext cx="2198818" cy="2146692"/>
            </a:xfrm>
            <a:prstGeom prst="roundRect">
              <a:avLst>
                <a:gd name="adj" fmla="val 10000"/>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39"/>
            <p:cNvSpPr/>
            <p:nvPr/>
          </p:nvSpPr>
          <p:spPr>
            <a:xfrm>
              <a:off x="247392" y="249359"/>
              <a:ext cx="2198818" cy="2146692"/>
            </a:xfrm>
            <a:prstGeom prst="roundRect">
              <a:avLst>
                <a:gd name="adj" fmla="val 10000"/>
              </a:avLst>
            </a:prstGeom>
            <a:solidFill>
              <a:srgbClr val="FBFAF5">
                <a:alpha val="89019"/>
              </a:srgbClr>
            </a:solidFill>
            <a:ln w="12700" cap="flat" cmpd="sng">
              <a:solidFill>
                <a:srgbClr val="DE8B8C"/>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p39"/>
            <p:cNvSpPr txBox="1"/>
            <p:nvPr/>
          </p:nvSpPr>
          <p:spPr>
            <a:xfrm>
              <a:off x="310266" y="312233"/>
              <a:ext cx="2073070" cy="2020944"/>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EB Garamond"/>
                <a:buNone/>
              </a:pPr>
              <a:r>
                <a:rPr lang="en-US" sz="3200" b="0" i="0" u="none" strike="noStrike" cap="none">
                  <a:solidFill>
                    <a:schemeClr val="dk1"/>
                  </a:solidFill>
                  <a:latin typeface="Arial"/>
                  <a:ea typeface="Arial"/>
                  <a:cs typeface="Arial"/>
                  <a:sym typeface="Arial"/>
                </a:rPr>
                <a:t>If medications are deemed necessary, preference should be given to monotherapy using the lowest effective dose.</a:t>
              </a:r>
              <a:r>
                <a:rPr lang="en-US" sz="3200" b="0" i="0" u="none" strike="noStrike" cap="none" baseline="30000">
                  <a:solidFill>
                    <a:schemeClr val="dk1"/>
                  </a:solidFill>
                  <a:latin typeface="Arial"/>
                  <a:ea typeface="Arial"/>
                  <a:cs typeface="Arial"/>
                  <a:sym typeface="Arial"/>
                </a:rPr>
                <a:t>40</a:t>
              </a:r>
              <a:endParaRPr sz="3200" b="0" i="0" u="none" strike="noStrike" cap="none">
                <a:solidFill>
                  <a:schemeClr val="dk1"/>
                </a:solidFill>
                <a:latin typeface="Arial"/>
                <a:ea typeface="Arial"/>
                <a:cs typeface="Arial"/>
                <a:sym typeface="Arial"/>
              </a:endParaRPr>
            </a:p>
          </p:txBody>
        </p:sp>
        <p:sp>
          <p:nvSpPr>
            <p:cNvPr id="228" name="Google Shape;228;p39"/>
            <p:cNvSpPr/>
            <p:nvPr/>
          </p:nvSpPr>
          <p:spPr>
            <a:xfrm>
              <a:off x="2690524" y="17262"/>
              <a:ext cx="2198818" cy="2551241"/>
            </a:xfrm>
            <a:prstGeom prst="roundRect">
              <a:avLst>
                <a:gd name="adj" fmla="val 10000"/>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p39"/>
            <p:cNvSpPr/>
            <p:nvPr/>
          </p:nvSpPr>
          <p:spPr>
            <a:xfrm>
              <a:off x="2934838" y="249359"/>
              <a:ext cx="2198818" cy="2551241"/>
            </a:xfrm>
            <a:prstGeom prst="roundRect">
              <a:avLst>
                <a:gd name="adj" fmla="val 10000"/>
              </a:avLst>
            </a:prstGeom>
            <a:solidFill>
              <a:srgbClr val="FBFAF5">
                <a:alpha val="89019"/>
              </a:srgbClr>
            </a:solidFill>
            <a:ln w="12700" cap="flat" cmpd="sng">
              <a:solidFill>
                <a:srgbClr val="DE8B8C"/>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39"/>
            <p:cNvSpPr txBox="1"/>
            <p:nvPr/>
          </p:nvSpPr>
          <p:spPr>
            <a:xfrm>
              <a:off x="2999239" y="313760"/>
              <a:ext cx="2070016" cy="2422439"/>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EB Garamond"/>
                <a:buNone/>
              </a:pPr>
              <a:r>
                <a:rPr lang="en-US" sz="3200" b="0" i="0" u="none" strike="noStrike" cap="none">
                  <a:solidFill>
                    <a:schemeClr val="dk1"/>
                  </a:solidFill>
                  <a:latin typeface="Arial"/>
                  <a:ea typeface="Arial"/>
                  <a:cs typeface="Arial"/>
                  <a:sym typeface="Arial"/>
                </a:rPr>
                <a:t>Given the complexity of BD management in this group of women, it is advisable to co-manage them with the FMS, O&amp;G and paediatric teams. </a:t>
              </a:r>
              <a:endParaRPr sz="3200" b="0" i="0" u="none" strike="noStrike" cap="none">
                <a:solidFill>
                  <a:schemeClr val="dk1"/>
                </a:solidFill>
                <a:latin typeface="Arial"/>
                <a:ea typeface="Arial"/>
                <a:cs typeface="Arial"/>
                <a:sym typeface="Arial"/>
              </a:endParaRPr>
            </a:p>
          </p:txBody>
        </p:sp>
        <p:sp>
          <p:nvSpPr>
            <p:cNvPr id="231" name="Google Shape;231;p39"/>
            <p:cNvSpPr/>
            <p:nvPr/>
          </p:nvSpPr>
          <p:spPr>
            <a:xfrm>
              <a:off x="5377970" y="17262"/>
              <a:ext cx="2198818" cy="3425755"/>
            </a:xfrm>
            <a:prstGeom prst="roundRect">
              <a:avLst>
                <a:gd name="adj" fmla="val 10000"/>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39"/>
            <p:cNvSpPr/>
            <p:nvPr/>
          </p:nvSpPr>
          <p:spPr>
            <a:xfrm>
              <a:off x="5622283" y="249359"/>
              <a:ext cx="2198818" cy="3425755"/>
            </a:xfrm>
            <a:prstGeom prst="roundRect">
              <a:avLst>
                <a:gd name="adj" fmla="val 10000"/>
              </a:avLst>
            </a:prstGeom>
            <a:solidFill>
              <a:srgbClr val="FBFAF5">
                <a:alpha val="89019"/>
              </a:srgbClr>
            </a:solidFill>
            <a:ln w="12700" cap="flat" cmpd="sng">
              <a:solidFill>
                <a:srgbClr val="DE8B8C"/>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39"/>
            <p:cNvSpPr txBox="1"/>
            <p:nvPr/>
          </p:nvSpPr>
          <p:spPr>
            <a:xfrm>
              <a:off x="5686684" y="313760"/>
              <a:ext cx="2070016" cy="3296953"/>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EB Garamond"/>
                <a:buNone/>
              </a:pPr>
              <a:r>
                <a:rPr lang="en-US" sz="3200" b="0" i="0" u="none" strike="noStrike" cap="none">
                  <a:solidFill>
                    <a:schemeClr val="dk1"/>
                  </a:solidFill>
                  <a:latin typeface="Arial"/>
                  <a:ea typeface="Arial"/>
                  <a:cs typeface="Arial"/>
                  <a:sym typeface="Arial"/>
                </a:rPr>
                <a:t>Risks-benefits analysis of medications on both women and the developing foetus and infant should be done with the patients using a shared decision-making approach.  </a:t>
              </a:r>
              <a:endParaRPr sz="3200" b="0" i="0" u="none" strike="noStrike" cap="none">
                <a:solidFill>
                  <a:schemeClr val="dk1"/>
                </a:solidFill>
                <a:latin typeface="Arial"/>
                <a:ea typeface="Arial"/>
                <a:cs typeface="Arial"/>
                <a:sym typeface="Arial"/>
              </a:endParaRPr>
            </a:p>
          </p:txBody>
        </p:sp>
        <p:sp>
          <p:nvSpPr>
            <p:cNvPr id="234" name="Google Shape;234;p39"/>
            <p:cNvSpPr/>
            <p:nvPr/>
          </p:nvSpPr>
          <p:spPr>
            <a:xfrm>
              <a:off x="8065415" y="17262"/>
              <a:ext cx="2198818" cy="4694778"/>
            </a:xfrm>
            <a:prstGeom prst="roundRect">
              <a:avLst>
                <a:gd name="adj" fmla="val 10000"/>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39"/>
            <p:cNvSpPr/>
            <p:nvPr/>
          </p:nvSpPr>
          <p:spPr>
            <a:xfrm>
              <a:off x="8309728" y="249359"/>
              <a:ext cx="2198818" cy="4694778"/>
            </a:xfrm>
            <a:prstGeom prst="roundRect">
              <a:avLst>
                <a:gd name="adj" fmla="val 10000"/>
              </a:avLst>
            </a:prstGeom>
            <a:solidFill>
              <a:srgbClr val="FBFAF5">
                <a:alpha val="89019"/>
              </a:srgbClr>
            </a:solidFill>
            <a:ln w="12700" cap="flat" cmpd="sng">
              <a:solidFill>
                <a:srgbClr val="DE8B8C"/>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39"/>
            <p:cNvSpPr txBox="1"/>
            <p:nvPr/>
          </p:nvSpPr>
          <p:spPr>
            <a:xfrm>
              <a:off x="8374129" y="313760"/>
              <a:ext cx="2070016" cy="4565976"/>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Clr>
                  <a:schemeClr val="dk1"/>
                </a:buClr>
                <a:buSzPts val="1800"/>
                <a:buFont typeface="EB Garamond"/>
                <a:buNone/>
              </a:pPr>
              <a:r>
                <a:rPr lang="en-US" sz="3200" b="0" i="0" u="sng" strike="noStrike" cap="none">
                  <a:solidFill>
                    <a:schemeClr val="dk1"/>
                  </a:solidFill>
                  <a:latin typeface="Arial"/>
                  <a:ea typeface="Arial"/>
                  <a:cs typeface="Arial"/>
                  <a:sym typeface="Arial"/>
                </a:rPr>
                <a:t>The Guidelines on Pre-Pregnancy Care in MOH Specialist Hospital </a:t>
              </a:r>
              <a:r>
                <a:rPr lang="en-US" sz="3200" b="0" i="0" u="none" strike="noStrike" cap="none">
                  <a:solidFill>
                    <a:schemeClr val="dk1"/>
                  </a:solidFill>
                  <a:latin typeface="Arial"/>
                  <a:ea typeface="Arial"/>
                  <a:cs typeface="Arial"/>
                  <a:sym typeface="Arial"/>
                </a:rPr>
                <a:t>suggest that all women of reproductive age with BD should be referred to a pre-pregnancy care team to optimise their mental health condition before conception, pregnancy and lactation.</a:t>
              </a:r>
              <a:r>
                <a:rPr lang="en-US" sz="3200" b="0" i="0" u="none" strike="noStrike" cap="none" baseline="30000">
                  <a:solidFill>
                    <a:schemeClr val="dk1"/>
                  </a:solidFill>
                  <a:latin typeface="Arial"/>
                  <a:ea typeface="Arial"/>
                  <a:cs typeface="Arial"/>
                  <a:sym typeface="Arial"/>
                </a:rPr>
                <a:t>108</a:t>
              </a:r>
              <a:endParaRPr sz="3200" b="0" i="0" u="none" strike="noStrike" cap="none">
                <a:solidFill>
                  <a:schemeClr val="dk1"/>
                </a:solidFill>
                <a:latin typeface="Arial"/>
                <a:ea typeface="Arial"/>
                <a:cs typeface="Arial"/>
                <a:sym typeface="Arial"/>
              </a:endParaRPr>
            </a:p>
          </p:txBody>
        </p:sp>
      </p:grpSp>
      <p:sp>
        <p:nvSpPr>
          <p:cNvPr id="237" name="Google Shape;237;p39"/>
          <p:cNvSpPr txBox="1"/>
          <p:nvPr/>
        </p:nvSpPr>
        <p:spPr>
          <a:xfrm>
            <a:off x="12082648" y="9556903"/>
            <a:ext cx="91440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
                <a:ea typeface="Arial "/>
                <a:cs typeface="Arial "/>
                <a:sym typeface="Arial "/>
              </a:rPr>
              <a:t>40. </a:t>
            </a:r>
            <a:r>
              <a:rPr lang="en-US" sz="1400" b="0" i="0" u="none" strike="noStrike" cap="none">
                <a:solidFill>
                  <a:schemeClr val="dk1"/>
                </a:solidFill>
                <a:latin typeface="Arial "/>
                <a:ea typeface="Arial "/>
                <a:cs typeface="Arial "/>
                <a:sym typeface="Arial "/>
              </a:rPr>
              <a:t>Yatham LN, Kennedy SH, Parikh SV, et al. 2018.</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
                <a:ea typeface="Arial "/>
                <a:cs typeface="Arial "/>
                <a:sym typeface="Arial "/>
              </a:rPr>
              <a:t>108. Ministry of Health Malaysia.2023. </a:t>
            </a:r>
            <a:endParaRPr sz="1400" b="0" i="0" u="none" strike="noStrike" cap="none">
              <a:solidFill>
                <a:srgbClr val="000000"/>
              </a:solidFill>
              <a:latin typeface="Arial"/>
              <a:ea typeface="Arial"/>
              <a:cs typeface="Arial"/>
              <a:sym typeface="Arial"/>
            </a:endParaRPr>
          </a:p>
        </p:txBody>
      </p:sp>
      <p:sp>
        <p:nvSpPr>
          <p:cNvPr id="238" name="Google Shape;238;p39"/>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8"/>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44" name="Google Shape;244;p18"/>
          <p:cNvGrpSpPr/>
          <p:nvPr/>
        </p:nvGrpSpPr>
        <p:grpSpPr>
          <a:xfrm>
            <a:off x="-1139176" y="9673702"/>
            <a:ext cx="12831319" cy="1832372"/>
            <a:chOff x="0" y="0"/>
            <a:chExt cx="3379442" cy="482600"/>
          </a:xfrm>
        </p:grpSpPr>
        <p:sp>
          <p:nvSpPr>
            <p:cNvPr id="245" name="Google Shape;245;p18"/>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18"/>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47" name="Google Shape;247;p18"/>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18"/>
          <p:cNvSpPr txBox="1"/>
          <p:nvPr/>
        </p:nvSpPr>
        <p:spPr>
          <a:xfrm>
            <a:off x="1817506" y="558108"/>
            <a:ext cx="14670155" cy="881739"/>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LITHIUM IN PREGNANCY</a:t>
            </a:r>
            <a:endParaRPr sz="5400" b="0" i="0" u="none" strike="noStrike" cap="none">
              <a:solidFill>
                <a:schemeClr val="dk1"/>
              </a:solidFill>
              <a:latin typeface="Arial"/>
              <a:ea typeface="Arial"/>
              <a:cs typeface="Arial"/>
              <a:sym typeface="Arial"/>
            </a:endParaRPr>
          </a:p>
        </p:txBody>
      </p:sp>
      <p:sp>
        <p:nvSpPr>
          <p:cNvPr id="249" name="Google Shape;249;p18"/>
          <p:cNvSpPr txBox="1"/>
          <p:nvPr/>
        </p:nvSpPr>
        <p:spPr>
          <a:xfrm>
            <a:off x="13364308" y="9027373"/>
            <a:ext cx="4181570"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400" b="0" i="0" u="none" strike="noStrike" cap="none">
              <a:solidFill>
                <a:srgbClr val="000000"/>
              </a:solidFill>
              <a:latin typeface="Arial "/>
              <a:ea typeface="Arial "/>
              <a:cs typeface="Arial "/>
              <a:sym typeface="Arial "/>
            </a:endParaRPr>
          </a:p>
          <a:p>
            <a:pPr marL="0" marR="0" lvl="0" indent="0" algn="l" rtl="0">
              <a:lnSpc>
                <a:spcPct val="100000"/>
              </a:lnSpc>
              <a:spcBef>
                <a:spcPts val="0"/>
              </a:spcBef>
              <a:spcAft>
                <a:spcPts val="0"/>
              </a:spcAft>
              <a:buClr>
                <a:srgbClr val="000000"/>
              </a:buClr>
              <a:buSzPts val="1200"/>
              <a:buFont typeface="Arial"/>
              <a:buNone/>
            </a:pPr>
            <a:r>
              <a:rPr lang="en-US" sz="1400" b="0" i="0" u="none" strike="noStrike" cap="none">
                <a:solidFill>
                  <a:schemeClr val="dk1"/>
                </a:solidFill>
                <a:latin typeface="Arial "/>
                <a:ea typeface="Arial "/>
                <a:cs typeface="Arial "/>
                <a:sym typeface="Arial "/>
              </a:rPr>
              <a:t>109. Munk-Olsen T, Liu X, Viktorin A, et al. 2018.</a:t>
            </a:r>
            <a:endParaRPr sz="1400" b="0" i="0" u="none" strike="noStrike" cap="none">
              <a:solidFill>
                <a:srgbClr val="000000"/>
              </a:solidFill>
              <a:latin typeface="Arial"/>
              <a:ea typeface="Arial"/>
              <a:cs typeface="Arial"/>
              <a:sym typeface="Arial"/>
            </a:endParaRPr>
          </a:p>
        </p:txBody>
      </p:sp>
      <p:grpSp>
        <p:nvGrpSpPr>
          <p:cNvPr id="250" name="Google Shape;250;p18"/>
          <p:cNvGrpSpPr/>
          <p:nvPr/>
        </p:nvGrpSpPr>
        <p:grpSpPr>
          <a:xfrm>
            <a:off x="304800" y="1913461"/>
            <a:ext cx="17930990" cy="6611561"/>
            <a:chOff x="-1" y="-35058"/>
            <a:chExt cx="10651473" cy="3964111"/>
          </a:xfrm>
        </p:grpSpPr>
        <p:sp>
          <p:nvSpPr>
            <p:cNvPr id="251" name="Google Shape;251;p18"/>
            <p:cNvSpPr/>
            <p:nvPr/>
          </p:nvSpPr>
          <p:spPr>
            <a:xfrm>
              <a:off x="0" y="2373163"/>
              <a:ext cx="10511626" cy="1555890"/>
            </a:xfrm>
            <a:prstGeom prst="rect">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18"/>
            <p:cNvSpPr txBox="1"/>
            <p:nvPr/>
          </p:nvSpPr>
          <p:spPr>
            <a:xfrm>
              <a:off x="0" y="2373163"/>
              <a:ext cx="10511626" cy="1555890"/>
            </a:xfrm>
            <a:prstGeom prst="rect">
              <a:avLst/>
            </a:prstGeom>
            <a:noFill/>
            <a:ln>
              <a:noFill/>
            </a:ln>
          </p:spPr>
          <p:txBody>
            <a:bodyPr spcFirstLastPara="1" wrap="square" lIns="120900" tIns="120900" rIns="120900" bIns="120900" anchor="ctr" anchorCtr="0">
              <a:noAutofit/>
            </a:bodyPr>
            <a:lstStyle/>
            <a:p>
              <a:pPr marL="0" marR="0" lvl="0" indent="0" algn="ctr" rtl="0">
                <a:lnSpc>
                  <a:spcPct val="90000"/>
                </a:lnSpc>
                <a:spcBef>
                  <a:spcPts val="0"/>
                </a:spcBef>
                <a:spcAft>
                  <a:spcPts val="0"/>
                </a:spcAft>
                <a:buClr>
                  <a:schemeClr val="lt1"/>
                </a:buClr>
                <a:buSzPts val="1700"/>
                <a:buFont typeface="EB Garamond"/>
                <a:buNone/>
              </a:pPr>
              <a:r>
                <a:rPr lang="en-US" sz="3600" b="0" i="0" u="none" strike="noStrike" cap="none">
                  <a:solidFill>
                    <a:schemeClr val="lt1"/>
                  </a:solidFill>
                  <a:latin typeface="Arial"/>
                  <a:ea typeface="Arial"/>
                  <a:cs typeface="Arial"/>
                  <a:sym typeface="Arial"/>
                </a:rPr>
                <a:t>However, there was a small risk of neonatal admission to a special care baby unit prior to 28 days of age (OR=1.28, 95% CI 1.12 to 2.33).</a:t>
              </a:r>
              <a:r>
                <a:rPr lang="en-US" sz="3600" b="0" i="0" u="none" strike="noStrike" cap="none" baseline="30000">
                  <a:solidFill>
                    <a:schemeClr val="lt1"/>
                  </a:solidFill>
                  <a:latin typeface="Arial"/>
                  <a:ea typeface="Arial"/>
                  <a:cs typeface="Arial"/>
                  <a:sym typeface="Arial"/>
                </a:rPr>
                <a:t> 109 </a:t>
              </a:r>
              <a:endParaRPr sz="3600" b="0" i="0" u="none" strike="noStrike" cap="none">
                <a:solidFill>
                  <a:schemeClr val="lt1"/>
                </a:solidFill>
                <a:latin typeface="Arial"/>
                <a:ea typeface="Arial"/>
                <a:cs typeface="Arial"/>
                <a:sym typeface="Arial"/>
              </a:endParaRPr>
            </a:p>
          </p:txBody>
        </p:sp>
        <p:sp>
          <p:nvSpPr>
            <p:cNvPr id="253" name="Google Shape;253;p18"/>
            <p:cNvSpPr/>
            <p:nvPr/>
          </p:nvSpPr>
          <p:spPr>
            <a:xfrm rot="10800000">
              <a:off x="0" y="1771"/>
              <a:ext cx="10511626" cy="2392958"/>
            </a:xfrm>
            <a:prstGeom prst="upArrowCallout">
              <a:avLst>
                <a:gd name="adj1" fmla="val 25000"/>
                <a:gd name="adj2" fmla="val 25000"/>
                <a:gd name="adj3" fmla="val 25000"/>
                <a:gd name="adj4" fmla="val 64977"/>
              </a:avLst>
            </a:prstGeom>
            <a:solidFill>
              <a:srgbClr val="DE8B8C"/>
            </a:solidFill>
            <a:ln w="19050" cap="flat" cmpd="sng">
              <a:solidFill>
                <a:srgbClr val="FBFAF5"/>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p18"/>
            <p:cNvSpPr txBox="1"/>
            <p:nvPr/>
          </p:nvSpPr>
          <p:spPr>
            <a:xfrm>
              <a:off x="-1" y="-35058"/>
              <a:ext cx="10511626" cy="745948"/>
            </a:xfrm>
            <a:prstGeom prst="rect">
              <a:avLst/>
            </a:prstGeom>
            <a:noFill/>
            <a:ln>
              <a:noFill/>
            </a:ln>
          </p:spPr>
          <p:txBody>
            <a:bodyPr spcFirstLastPara="1" wrap="square" lIns="120900" tIns="120900" rIns="120900" bIns="120900" anchor="ctr" anchorCtr="0">
              <a:noAutofit/>
            </a:bodyPr>
            <a:lstStyle/>
            <a:p>
              <a:pPr marL="0" marR="0" lvl="0" indent="0" algn="ctr" rtl="0">
                <a:lnSpc>
                  <a:spcPct val="90000"/>
                </a:lnSpc>
                <a:spcBef>
                  <a:spcPts val="0"/>
                </a:spcBef>
                <a:spcAft>
                  <a:spcPts val="0"/>
                </a:spcAft>
                <a:buClr>
                  <a:schemeClr val="lt1"/>
                </a:buClr>
                <a:buSzPts val="1700"/>
                <a:buFont typeface="EB Garamond"/>
                <a:buNone/>
              </a:pPr>
              <a:r>
                <a:rPr lang="en-US" sz="3600" b="0" i="0" u="none" strike="noStrike" cap="none">
                  <a:solidFill>
                    <a:schemeClr val="lt1"/>
                  </a:solidFill>
                  <a:latin typeface="Arial"/>
                  <a:ea typeface="Arial"/>
                  <a:cs typeface="Arial"/>
                  <a:sym typeface="Arial"/>
                </a:rPr>
                <a:t>In a large meta-analysis of six international cohort studies, the use of lithium in pregnancy showed NS difference in risk of:</a:t>
              </a:r>
              <a:endParaRPr sz="3600" b="0" i="0" u="none" strike="noStrike" cap="none">
                <a:solidFill>
                  <a:schemeClr val="lt1"/>
                </a:solidFill>
                <a:latin typeface="Arial"/>
                <a:ea typeface="Arial"/>
                <a:cs typeface="Arial"/>
                <a:sym typeface="Arial"/>
              </a:endParaRPr>
            </a:p>
          </p:txBody>
        </p:sp>
        <p:sp>
          <p:nvSpPr>
            <p:cNvPr id="255" name="Google Shape;255;p18"/>
            <p:cNvSpPr/>
            <p:nvPr/>
          </p:nvSpPr>
          <p:spPr>
            <a:xfrm>
              <a:off x="1283"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p18"/>
            <p:cNvSpPr txBox="1"/>
            <p:nvPr/>
          </p:nvSpPr>
          <p:spPr>
            <a:xfrm>
              <a:off x="1283"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diabetes in pregnancy</a:t>
              </a:r>
              <a:endParaRPr sz="2400" b="0" i="0" u="none" strike="noStrike" cap="none">
                <a:solidFill>
                  <a:schemeClr val="dk1"/>
                </a:solidFill>
                <a:latin typeface="Arial"/>
                <a:ea typeface="Arial"/>
                <a:cs typeface="Arial"/>
                <a:sym typeface="Arial"/>
              </a:endParaRPr>
            </a:p>
          </p:txBody>
        </p:sp>
        <p:sp>
          <p:nvSpPr>
            <p:cNvPr id="257" name="Google Shape;257;p18"/>
            <p:cNvSpPr/>
            <p:nvPr/>
          </p:nvSpPr>
          <p:spPr>
            <a:xfrm>
              <a:off x="1168956"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p18"/>
            <p:cNvSpPr txBox="1"/>
            <p:nvPr/>
          </p:nvSpPr>
          <p:spPr>
            <a:xfrm>
              <a:off x="1168956"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pre-eclampsia </a:t>
              </a:r>
              <a:endParaRPr sz="2400" b="0" i="0" u="none" strike="noStrike" cap="none">
                <a:solidFill>
                  <a:schemeClr val="dk1"/>
                </a:solidFill>
                <a:latin typeface="Arial"/>
                <a:ea typeface="Arial"/>
                <a:cs typeface="Arial"/>
                <a:sym typeface="Arial"/>
              </a:endParaRPr>
            </a:p>
          </p:txBody>
        </p:sp>
        <p:sp>
          <p:nvSpPr>
            <p:cNvPr id="259" name="Google Shape;259;p18"/>
            <p:cNvSpPr/>
            <p:nvPr/>
          </p:nvSpPr>
          <p:spPr>
            <a:xfrm>
              <a:off x="2336629"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18"/>
            <p:cNvSpPr txBox="1"/>
            <p:nvPr/>
          </p:nvSpPr>
          <p:spPr>
            <a:xfrm>
              <a:off x="2336629"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small for gestational age </a:t>
              </a:r>
              <a:endParaRPr sz="2400" b="0" i="0" u="none" strike="noStrike" cap="none">
                <a:solidFill>
                  <a:schemeClr val="dk1"/>
                </a:solidFill>
                <a:latin typeface="Arial"/>
                <a:ea typeface="Arial"/>
                <a:cs typeface="Arial"/>
                <a:sym typeface="Arial"/>
              </a:endParaRPr>
            </a:p>
          </p:txBody>
        </p:sp>
        <p:sp>
          <p:nvSpPr>
            <p:cNvPr id="261" name="Google Shape;261;p18"/>
            <p:cNvSpPr/>
            <p:nvPr/>
          </p:nvSpPr>
          <p:spPr>
            <a:xfrm>
              <a:off x="3504303"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2" name="Google Shape;262;p18"/>
            <p:cNvSpPr txBox="1"/>
            <p:nvPr/>
          </p:nvSpPr>
          <p:spPr>
            <a:xfrm>
              <a:off x="3317370" y="643358"/>
              <a:ext cx="1565878" cy="967156"/>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000" b="0" i="0" u="none" strike="noStrike" cap="none">
                  <a:solidFill>
                    <a:schemeClr val="dk1"/>
                  </a:solidFill>
                  <a:latin typeface="Arial"/>
                  <a:ea typeface="Arial"/>
                  <a:cs typeface="Arial"/>
                  <a:sym typeface="Arial"/>
                </a:rPr>
                <a:t>major malformations, including cardiac malformations</a:t>
              </a:r>
              <a:endParaRPr sz="2000" b="0" i="0" u="none" strike="noStrike" cap="none">
                <a:solidFill>
                  <a:schemeClr val="dk1"/>
                </a:solidFill>
                <a:latin typeface="Arial"/>
                <a:ea typeface="Arial"/>
                <a:cs typeface="Arial"/>
                <a:sym typeface="Arial"/>
              </a:endParaRPr>
            </a:p>
          </p:txBody>
        </p:sp>
        <p:sp>
          <p:nvSpPr>
            <p:cNvPr id="263" name="Google Shape;263;p18"/>
            <p:cNvSpPr/>
            <p:nvPr/>
          </p:nvSpPr>
          <p:spPr>
            <a:xfrm>
              <a:off x="4671976"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18"/>
            <p:cNvSpPr txBox="1"/>
            <p:nvPr/>
          </p:nvSpPr>
          <p:spPr>
            <a:xfrm>
              <a:off x="4671976"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foetal distress </a:t>
              </a:r>
              <a:endParaRPr sz="2400" b="0" i="0" u="none" strike="noStrike" cap="none">
                <a:solidFill>
                  <a:schemeClr val="dk1"/>
                </a:solidFill>
                <a:latin typeface="Arial"/>
                <a:ea typeface="Arial"/>
                <a:cs typeface="Arial"/>
                <a:sym typeface="Arial"/>
              </a:endParaRPr>
            </a:p>
          </p:txBody>
        </p:sp>
        <p:sp>
          <p:nvSpPr>
            <p:cNvPr id="265" name="Google Shape;265;p18"/>
            <p:cNvSpPr/>
            <p:nvPr/>
          </p:nvSpPr>
          <p:spPr>
            <a:xfrm>
              <a:off x="5839650"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6" name="Google Shape;266;p18"/>
            <p:cNvSpPr txBox="1"/>
            <p:nvPr/>
          </p:nvSpPr>
          <p:spPr>
            <a:xfrm>
              <a:off x="5839650"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caesarean section </a:t>
              </a:r>
              <a:endParaRPr sz="2400" b="0" i="0" u="none" strike="noStrike" cap="none">
                <a:solidFill>
                  <a:schemeClr val="dk1"/>
                </a:solidFill>
                <a:latin typeface="Arial"/>
                <a:ea typeface="Arial"/>
                <a:cs typeface="Arial"/>
                <a:sym typeface="Arial"/>
              </a:endParaRPr>
            </a:p>
          </p:txBody>
        </p:sp>
        <p:sp>
          <p:nvSpPr>
            <p:cNvPr id="267" name="Google Shape;267;p18"/>
            <p:cNvSpPr/>
            <p:nvPr/>
          </p:nvSpPr>
          <p:spPr>
            <a:xfrm>
              <a:off x="7007323"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8" name="Google Shape;268;p18"/>
            <p:cNvSpPr txBox="1"/>
            <p:nvPr/>
          </p:nvSpPr>
          <p:spPr>
            <a:xfrm>
              <a:off x="7007323"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preterm birth</a:t>
              </a:r>
              <a:endParaRPr sz="2400" b="0" i="0" u="none" strike="noStrike" cap="none">
                <a:solidFill>
                  <a:schemeClr val="dk1"/>
                </a:solidFill>
                <a:latin typeface="Arial"/>
                <a:ea typeface="Arial"/>
                <a:cs typeface="Arial"/>
                <a:sym typeface="Arial"/>
              </a:endParaRPr>
            </a:p>
          </p:txBody>
        </p:sp>
        <p:sp>
          <p:nvSpPr>
            <p:cNvPr id="269" name="Google Shape;269;p18"/>
            <p:cNvSpPr/>
            <p:nvPr/>
          </p:nvSpPr>
          <p:spPr>
            <a:xfrm>
              <a:off x="8174997"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0" name="Google Shape;270;p18"/>
            <p:cNvSpPr txBox="1"/>
            <p:nvPr/>
          </p:nvSpPr>
          <p:spPr>
            <a:xfrm>
              <a:off x="8174997" y="841700"/>
              <a:ext cx="1167673"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low birth weight </a:t>
              </a:r>
              <a:endParaRPr sz="2400" b="0" i="0" u="none" strike="noStrike" cap="none">
                <a:solidFill>
                  <a:schemeClr val="dk1"/>
                </a:solidFill>
                <a:latin typeface="Arial"/>
                <a:ea typeface="Arial"/>
                <a:cs typeface="Arial"/>
                <a:sym typeface="Arial"/>
              </a:endParaRPr>
            </a:p>
          </p:txBody>
        </p:sp>
        <p:sp>
          <p:nvSpPr>
            <p:cNvPr id="271" name="Google Shape;271;p18"/>
            <p:cNvSpPr/>
            <p:nvPr/>
          </p:nvSpPr>
          <p:spPr>
            <a:xfrm>
              <a:off x="9342670" y="841700"/>
              <a:ext cx="1167673" cy="715494"/>
            </a:xfrm>
            <a:prstGeom prst="rect">
              <a:avLst/>
            </a:prstGeom>
            <a:solidFill>
              <a:srgbClr val="F1D9DA">
                <a:alpha val="89019"/>
              </a:srgbClr>
            </a:solidFill>
            <a:ln w="12700" cap="flat" cmpd="sng">
              <a:solidFill>
                <a:srgbClr val="F1D9D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2" name="Google Shape;272;p18"/>
            <p:cNvSpPr txBox="1"/>
            <p:nvPr/>
          </p:nvSpPr>
          <p:spPr>
            <a:xfrm>
              <a:off x="9342670" y="841700"/>
              <a:ext cx="1308802" cy="715494"/>
            </a:xfrm>
            <a:prstGeom prst="rect">
              <a:avLst/>
            </a:prstGeom>
            <a:noFill/>
            <a:ln>
              <a:noFill/>
            </a:ln>
          </p:spPr>
          <p:txBody>
            <a:bodyPr spcFirstLastPara="1" wrap="square" lIns="71100" tIns="12700" rIns="71100" bIns="12700" anchor="ctr" anchorCtr="0">
              <a:noAutofit/>
            </a:bodyPr>
            <a:lstStyle/>
            <a:p>
              <a:pPr marL="0" marR="0" lvl="0" indent="0" algn="ctr" rtl="0">
                <a:lnSpc>
                  <a:spcPct val="90000"/>
                </a:lnSpc>
                <a:spcBef>
                  <a:spcPts val="0"/>
                </a:spcBef>
                <a:spcAft>
                  <a:spcPts val="0"/>
                </a:spcAft>
                <a:buClr>
                  <a:schemeClr val="dk1"/>
                </a:buClr>
                <a:buSzPts val="1000"/>
                <a:buFont typeface="EB Garamond"/>
                <a:buNone/>
              </a:pPr>
              <a:r>
                <a:rPr lang="en-US" sz="2400" b="0" i="0" u="none" strike="noStrike" cap="none">
                  <a:solidFill>
                    <a:schemeClr val="dk1"/>
                  </a:solidFill>
                  <a:latin typeface="Arial"/>
                  <a:ea typeface="Arial"/>
                  <a:cs typeface="Arial"/>
                  <a:sym typeface="Arial"/>
                </a:rPr>
                <a:t>post-partum hemorrhage </a:t>
              </a:r>
              <a:endParaRPr sz="2400" b="0" i="0" u="none" strike="noStrike" cap="none">
                <a:solidFill>
                  <a:schemeClr val="dk1"/>
                </a:solidFill>
                <a:latin typeface="Arial"/>
                <a:ea typeface="Arial"/>
                <a:cs typeface="Arial"/>
                <a:sym typeface="Arial"/>
              </a:endParaRPr>
            </a:p>
          </p:txBody>
        </p:sp>
      </p:grpSp>
      <p:sp>
        <p:nvSpPr>
          <p:cNvPr id="273" name="Google Shape;273;p18"/>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274" name="Google Shape;274;p18"/>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0"/>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80" name="Google Shape;280;p40"/>
          <p:cNvGrpSpPr/>
          <p:nvPr/>
        </p:nvGrpSpPr>
        <p:grpSpPr>
          <a:xfrm>
            <a:off x="-1139176" y="9673702"/>
            <a:ext cx="12831319" cy="1832372"/>
            <a:chOff x="0" y="0"/>
            <a:chExt cx="3379442" cy="482600"/>
          </a:xfrm>
        </p:grpSpPr>
        <p:sp>
          <p:nvSpPr>
            <p:cNvPr id="281" name="Google Shape;281;p40"/>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0"/>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83" name="Google Shape;283;p40"/>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40"/>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40"/>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graphicFrame>
        <p:nvGraphicFramePr>
          <p:cNvPr id="286" name="Google Shape;286;p40"/>
          <p:cNvGraphicFramePr/>
          <p:nvPr/>
        </p:nvGraphicFramePr>
        <p:xfrm>
          <a:off x="3314391" y="2036412"/>
          <a:ext cx="3000000" cy="3000000"/>
        </p:xfrm>
        <a:graphic>
          <a:graphicData uri="http://schemas.openxmlformats.org/drawingml/2006/table">
            <a:tbl>
              <a:tblPr>
                <a:noFill/>
                <a:tableStyleId>{83E7907C-7B7B-420F-BD21-C13910C64C89}</a:tableStyleId>
              </a:tblPr>
              <a:tblGrid>
                <a:gridCol w="14554825">
                  <a:extLst>
                    <a:ext uri="{9D8B030D-6E8A-4147-A177-3AD203B41FA5}">
                      <a16:colId xmlns:a16="http://schemas.microsoft.com/office/drawing/2014/main" val="20000"/>
                    </a:ext>
                  </a:extLst>
                </a:gridCol>
              </a:tblGrid>
              <a:tr h="558800">
                <a:tc>
                  <a:txBody>
                    <a:bodyPr/>
                    <a:lstStyle/>
                    <a:p>
                      <a:pPr marL="342900" marR="0" lvl="0" indent="-342900" algn="just" rtl="0">
                        <a:lnSpc>
                          <a:spcPct val="107000"/>
                        </a:lnSpc>
                        <a:spcBef>
                          <a:spcPts val="0"/>
                        </a:spcBef>
                        <a:spcAft>
                          <a:spcPts val="0"/>
                        </a:spcAft>
                        <a:buClr>
                          <a:srgbClr val="000000"/>
                        </a:buClr>
                        <a:buSzPts val="1000"/>
                        <a:buFont typeface="Noto Sans Symbols"/>
                        <a:buChar char="∙"/>
                      </a:pPr>
                      <a:r>
                        <a:rPr lang="en-US" sz="4400" u="none" strike="noStrike" cap="none">
                          <a:latin typeface="Arial"/>
                          <a:ea typeface="Arial"/>
                          <a:cs typeface="Arial"/>
                          <a:sym typeface="Arial"/>
                        </a:rPr>
                        <a:t>The use of lithium in pregnancy should be cautioned given small </a:t>
                      </a:r>
                      <a:r>
                        <a:rPr lang="en-US" sz="4400" u="none" strike="noStrike" cap="none">
                          <a:solidFill>
                            <a:srgbClr val="000000"/>
                          </a:solidFill>
                          <a:latin typeface="Arial"/>
                          <a:ea typeface="Arial"/>
                          <a:cs typeface="Arial"/>
                          <a:sym typeface="Arial"/>
                        </a:rPr>
                        <a:t>studies, heterogeneity of results and no report on quality assessment of primary papers in the meta-analysis mentioned above.</a:t>
                      </a:r>
                      <a:endParaRPr/>
                    </a:p>
                    <a:p>
                      <a:pPr marL="342900" marR="0" lvl="0" indent="-279400" algn="just" rtl="0">
                        <a:lnSpc>
                          <a:spcPct val="107000"/>
                        </a:lnSpc>
                        <a:spcBef>
                          <a:spcPts val="600"/>
                        </a:spcBef>
                        <a:spcAft>
                          <a:spcPts val="0"/>
                        </a:spcAft>
                        <a:buClr>
                          <a:srgbClr val="000000"/>
                        </a:buClr>
                        <a:buSzPts val="1000"/>
                        <a:buFont typeface="Noto Sans Symbols"/>
                        <a:buNone/>
                      </a:pPr>
                      <a:endParaRPr sz="4400" u="none" strike="noStrike" cap="none">
                        <a:latin typeface="Calibri"/>
                        <a:ea typeface="Calibri"/>
                        <a:cs typeface="Calibri"/>
                        <a:sym typeface="Calibri"/>
                      </a:endParaRPr>
                    </a:p>
                    <a:p>
                      <a:pPr marL="342900" marR="0" lvl="0" indent="-342900" algn="just" rtl="0">
                        <a:lnSpc>
                          <a:spcPct val="107000"/>
                        </a:lnSpc>
                        <a:spcBef>
                          <a:spcPts val="0"/>
                        </a:spcBef>
                        <a:spcAft>
                          <a:spcPts val="0"/>
                        </a:spcAft>
                        <a:buClr>
                          <a:srgbClr val="000000"/>
                        </a:buClr>
                        <a:buSzPts val="1000"/>
                        <a:buFont typeface="Noto Sans Symbols"/>
                        <a:buChar char="∙"/>
                      </a:pPr>
                      <a:r>
                        <a:rPr lang="en-US" sz="4400" u="none" strike="noStrike" cap="none">
                          <a:solidFill>
                            <a:srgbClr val="000000"/>
                          </a:solidFill>
                          <a:latin typeface="Arial"/>
                          <a:ea typeface="Arial"/>
                          <a:cs typeface="Arial"/>
                          <a:sym typeface="Arial"/>
                        </a:rPr>
                        <a:t>However, lithium may be used on a case-to-case basis after careful consideration of risk and benefits </a:t>
                      </a:r>
                      <a:endParaRPr/>
                    </a:p>
                    <a:p>
                      <a:pPr marL="342900" marR="0" lvl="0" indent="-342900" algn="just" rtl="0">
                        <a:lnSpc>
                          <a:spcPct val="107000"/>
                        </a:lnSpc>
                        <a:spcBef>
                          <a:spcPts val="600"/>
                        </a:spcBef>
                        <a:spcAft>
                          <a:spcPts val="0"/>
                        </a:spcAft>
                        <a:buClr>
                          <a:srgbClr val="000000"/>
                        </a:buClr>
                        <a:buSzPts val="1000"/>
                        <a:buFont typeface="Noto Sans Symbols"/>
                        <a:buChar char="∙"/>
                      </a:pPr>
                      <a:r>
                        <a:rPr lang="en-US" sz="4400" u="none" strike="noStrike" cap="none">
                          <a:solidFill>
                            <a:srgbClr val="000000"/>
                          </a:solidFill>
                          <a:latin typeface="Arial"/>
                          <a:ea typeface="Arial"/>
                          <a:cs typeface="Arial"/>
                          <a:sym typeface="Arial"/>
                        </a:rPr>
                        <a:t>e.g. women with high risk of relapse without lithium.</a:t>
                      </a:r>
                      <a:endParaRPr sz="4400" u="none" strike="noStrike" cap="none">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CC"/>
                    </a:solidFill>
                  </a:tcPr>
                </a:tc>
                <a:extLst>
                  <a:ext uri="{0D108BD9-81ED-4DB2-BD59-A6C34878D82A}">
                    <a16:rowId xmlns:a16="http://schemas.microsoft.com/office/drawing/2014/main" val="10000"/>
                  </a:ext>
                </a:extLst>
              </a:tr>
            </a:tbl>
          </a:graphicData>
        </a:graphic>
      </p:graphicFrame>
      <p:sp>
        <p:nvSpPr>
          <p:cNvPr id="287" name="Google Shape;287;p40"/>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20"/>
          <p:cNvSpPr/>
          <p:nvPr/>
        </p:nvSpPr>
        <p:spPr>
          <a:xfrm rot="93030">
            <a:off x="382716" y="3536292"/>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93" name="Google Shape;293;p20"/>
          <p:cNvGrpSpPr/>
          <p:nvPr/>
        </p:nvGrpSpPr>
        <p:grpSpPr>
          <a:xfrm>
            <a:off x="-1139176" y="9673702"/>
            <a:ext cx="12831319" cy="1832372"/>
            <a:chOff x="0" y="0"/>
            <a:chExt cx="3379442" cy="482600"/>
          </a:xfrm>
        </p:grpSpPr>
        <p:sp>
          <p:nvSpPr>
            <p:cNvPr id="294" name="Google Shape;294;p20"/>
            <p:cNvSpPr/>
            <p:nvPr/>
          </p:nvSpPr>
          <p:spPr>
            <a:xfrm>
              <a:off x="0" y="0"/>
              <a:ext cx="3379442" cy="482600"/>
            </a:xfrm>
            <a:custGeom>
              <a:avLst/>
              <a:gdLst/>
              <a:ahLst/>
              <a:cxnLst/>
              <a:rect l="l" t="t" r="r" b="b"/>
              <a:pathLst>
                <a:path w="3379442" h="482600" extrusionOk="0">
                  <a:moveTo>
                    <a:pt x="3141317" y="0"/>
                  </a:moveTo>
                  <a:lnTo>
                    <a:pt x="3379442" y="238125"/>
                  </a:lnTo>
                  <a:lnTo>
                    <a:pt x="3379442" y="244475"/>
                  </a:lnTo>
                  <a:lnTo>
                    <a:pt x="3141317" y="482600"/>
                  </a:lnTo>
                  <a:lnTo>
                    <a:pt x="238125" y="482600"/>
                  </a:lnTo>
                  <a:lnTo>
                    <a:pt x="0" y="244475"/>
                  </a:lnTo>
                  <a:lnTo>
                    <a:pt x="0" y="238125"/>
                  </a:lnTo>
                  <a:lnTo>
                    <a:pt x="238125" y="0"/>
                  </a:lnTo>
                  <a:lnTo>
                    <a:pt x="3141317" y="0"/>
                  </a:lnTo>
                  <a:close/>
                </a:path>
              </a:pathLst>
            </a:custGeom>
            <a:gradFill>
              <a:gsLst>
                <a:gs pos="0">
                  <a:srgbClr val="FFDE59"/>
                </a:gs>
                <a:gs pos="100000">
                  <a:srgbClr val="FF914D"/>
                </a:gs>
              </a:gsLst>
              <a:lin ang="0" scaled="0"/>
            </a:gra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20"/>
            <p:cNvSpPr txBox="1"/>
            <p:nvPr/>
          </p:nvSpPr>
          <p:spPr>
            <a:xfrm>
              <a:off x="63500" y="6350"/>
              <a:ext cx="3252442" cy="412750"/>
            </a:xfrm>
            <a:prstGeom prst="rect">
              <a:avLst/>
            </a:prstGeom>
            <a:noFill/>
            <a:ln>
              <a:noFill/>
            </a:ln>
          </p:spPr>
          <p:txBody>
            <a:bodyPr spcFirstLastPara="1" wrap="square" lIns="50800" tIns="50800" rIns="50800" bIns="50800" anchor="ctr" anchorCtr="0">
              <a:noAutofit/>
            </a:bodyPr>
            <a:lstStyle/>
            <a:p>
              <a:pPr marL="0" marR="0" lvl="0" indent="0" algn="ctr" rtl="0">
                <a:lnSpc>
                  <a:spcPct val="1595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296" name="Google Shape;296;p20"/>
          <p:cNvSpPr/>
          <p:nvPr/>
        </p:nvSpPr>
        <p:spPr>
          <a:xfrm rot="8958111">
            <a:off x="11681589" y="1235809"/>
            <a:ext cx="5709126" cy="5836467"/>
          </a:xfrm>
          <a:custGeom>
            <a:avLst/>
            <a:gdLst/>
            <a:ahLst/>
            <a:cxnLst/>
            <a:rect l="l" t="t" r="r" b="b"/>
            <a:pathLst>
              <a:path w="5709126" h="5836467" extrusionOk="0">
                <a:moveTo>
                  <a:pt x="0" y="0"/>
                </a:moveTo>
                <a:lnTo>
                  <a:pt x="5709126" y="0"/>
                </a:lnTo>
                <a:lnTo>
                  <a:pt x="5709126" y="5836467"/>
                </a:lnTo>
                <a:lnTo>
                  <a:pt x="0" y="5836467"/>
                </a:lnTo>
                <a:lnTo>
                  <a:pt x="0" y="0"/>
                </a:lnTo>
                <a:close/>
              </a:path>
            </a:pathLst>
          </a:custGeom>
          <a:blipFill rotWithShape="1">
            <a:blip r:embed="rId3">
              <a:alphaModFix amt="19999"/>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p20"/>
          <p:cNvSpPr/>
          <p:nvPr/>
        </p:nvSpPr>
        <p:spPr>
          <a:xfrm>
            <a:off x="387774" y="187447"/>
            <a:ext cx="2646864" cy="3809531"/>
          </a:xfrm>
          <a:custGeom>
            <a:avLst/>
            <a:gdLst/>
            <a:ahLst/>
            <a:cxnLst/>
            <a:rect l="l" t="t" r="r" b="b"/>
            <a:pathLst>
              <a:path w="2646864" h="3809531" extrusionOk="0">
                <a:moveTo>
                  <a:pt x="0" y="0"/>
                </a:moveTo>
                <a:lnTo>
                  <a:pt x="2646865" y="0"/>
                </a:lnTo>
                <a:lnTo>
                  <a:pt x="2646865" y="3809530"/>
                </a:lnTo>
                <a:lnTo>
                  <a:pt x="0" y="3809530"/>
                </a:lnTo>
                <a:lnTo>
                  <a:pt x="0" y="0"/>
                </a:lnTo>
                <a:close/>
              </a:path>
            </a:pathLst>
          </a:custGeom>
          <a:blipFill rotWithShape="1">
            <a:blip r:embed="rId4">
              <a:alphaModFix/>
            </a:blip>
            <a:stretch>
              <a:fillRect t="-26031" b="-24586"/>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8" name="Google Shape;298;p20"/>
          <p:cNvSpPr txBox="1"/>
          <p:nvPr/>
        </p:nvSpPr>
        <p:spPr>
          <a:xfrm>
            <a:off x="3366053" y="713373"/>
            <a:ext cx="14670155" cy="881739"/>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4400"/>
              <a:buFont typeface="Arial"/>
              <a:buNone/>
            </a:pPr>
            <a:r>
              <a:rPr lang="en-US" sz="5400" b="1" i="0" u="none" strike="noStrike" cap="none">
                <a:solidFill>
                  <a:schemeClr val="dk1"/>
                </a:solidFill>
                <a:latin typeface="Arial"/>
                <a:ea typeface="Arial"/>
                <a:cs typeface="Arial"/>
                <a:sym typeface="Arial"/>
              </a:rPr>
              <a:t>MOOD STABILISERS IN PREGNANCY</a:t>
            </a:r>
            <a:endParaRPr sz="5400" b="0" i="0" u="none" strike="noStrike" cap="none">
              <a:solidFill>
                <a:schemeClr val="dk1"/>
              </a:solidFill>
              <a:latin typeface="Arial"/>
              <a:ea typeface="Arial"/>
              <a:cs typeface="Arial"/>
              <a:sym typeface="Arial"/>
            </a:endParaRPr>
          </a:p>
        </p:txBody>
      </p:sp>
      <p:sp>
        <p:nvSpPr>
          <p:cNvPr id="299" name="Google Shape;299;p20"/>
          <p:cNvSpPr txBox="1"/>
          <p:nvPr/>
        </p:nvSpPr>
        <p:spPr>
          <a:xfrm>
            <a:off x="2931315" y="2191947"/>
            <a:ext cx="14034051" cy="5592260"/>
          </a:xfrm>
          <a:prstGeom prst="rect">
            <a:avLst/>
          </a:prstGeom>
          <a:noFill/>
          <a:ln>
            <a:noFill/>
          </a:ln>
        </p:spPr>
        <p:txBody>
          <a:bodyPr spcFirstLastPara="1" wrap="square" lIns="91425" tIns="45700" rIns="91425" bIns="45700" anchor="t" anchorCtr="0">
            <a:spAutoFit/>
          </a:bodyPr>
          <a:lstStyle/>
          <a:p>
            <a:pPr marL="457200" marR="0" lvl="0" indent="-457200" algn="just" rtl="0">
              <a:lnSpc>
                <a:spcPct val="107000"/>
              </a:lnSpc>
              <a:spcBef>
                <a:spcPts val="0"/>
              </a:spcBef>
              <a:spcAft>
                <a:spcPts val="0"/>
              </a:spcAft>
              <a:buClr>
                <a:schemeClr val="accent6"/>
              </a:buClr>
              <a:buSzPts val="1400"/>
              <a:buFont typeface="Arial"/>
              <a:buChar char="•"/>
            </a:pPr>
            <a:r>
              <a:rPr lang="en-US" sz="4000" b="0" i="0" u="none" strike="noStrike" cap="none">
                <a:solidFill>
                  <a:srgbClr val="000000"/>
                </a:solidFill>
                <a:latin typeface="Arial "/>
                <a:ea typeface="Arial "/>
                <a:cs typeface="Arial "/>
                <a:sym typeface="Arial "/>
              </a:rPr>
              <a:t>A systematic review of observational studies on the use of </a:t>
            </a:r>
            <a:r>
              <a:rPr lang="en-US" sz="4000" b="0" i="0" u="sng" strike="noStrike" cap="none">
                <a:solidFill>
                  <a:srgbClr val="000000"/>
                </a:solidFill>
                <a:latin typeface="Arial "/>
                <a:ea typeface="Arial "/>
                <a:cs typeface="Arial "/>
                <a:sym typeface="Arial "/>
              </a:rPr>
              <a:t>mood stabilisers </a:t>
            </a:r>
            <a:r>
              <a:rPr lang="en-US" sz="4000" b="0" i="0" u="none" strike="noStrike" cap="none">
                <a:solidFill>
                  <a:srgbClr val="000000"/>
                </a:solidFill>
                <a:latin typeface="Arial "/>
                <a:ea typeface="Arial "/>
                <a:cs typeface="Arial "/>
                <a:sym typeface="Arial "/>
              </a:rPr>
              <a:t>in pregnancy showed the following outcomes.</a:t>
            </a:r>
            <a:r>
              <a:rPr lang="en-US" sz="4000" b="0" i="0" u="none" strike="noStrike" cap="none" baseline="30000">
                <a:solidFill>
                  <a:srgbClr val="000000"/>
                </a:solidFill>
                <a:latin typeface="Arial "/>
                <a:ea typeface="Arial "/>
                <a:cs typeface="Arial "/>
                <a:sym typeface="Arial "/>
              </a:rPr>
              <a:t>110</a:t>
            </a:r>
            <a:endParaRPr sz="4000" b="0" i="0" u="none" strike="noStrike" cap="none">
              <a:solidFill>
                <a:srgbClr val="000000"/>
              </a:solidFill>
              <a:latin typeface="Arial "/>
              <a:ea typeface="Arial "/>
              <a:cs typeface="Arial "/>
              <a:sym typeface="Arial "/>
            </a:endParaRPr>
          </a:p>
          <a:p>
            <a:pPr marL="909828" marR="0" lvl="1" indent="-571500" algn="just" rtl="0">
              <a:lnSpc>
                <a:spcPct val="107000"/>
              </a:lnSpc>
              <a:spcBef>
                <a:spcPts val="1800"/>
              </a:spcBef>
              <a:spcAft>
                <a:spcPts val="0"/>
              </a:spcAft>
              <a:buClr>
                <a:schemeClr val="accent6"/>
              </a:buClr>
              <a:buSzPts val="1000"/>
              <a:buFont typeface="Courier New"/>
              <a:buChar char="o"/>
            </a:pPr>
            <a:r>
              <a:rPr lang="en-US" sz="4000" b="0" i="0" u="sng" strike="noStrike" cap="none">
                <a:solidFill>
                  <a:srgbClr val="000000"/>
                </a:solidFill>
                <a:latin typeface="Arial "/>
                <a:ea typeface="Arial "/>
                <a:cs typeface="Arial "/>
                <a:sym typeface="Arial "/>
              </a:rPr>
              <a:t>Lamotrigine</a:t>
            </a:r>
            <a:r>
              <a:rPr lang="en-US" sz="4000" b="0" i="0" u="none" strike="noStrike" cap="none">
                <a:solidFill>
                  <a:srgbClr val="000000"/>
                </a:solidFill>
                <a:latin typeface="Arial "/>
                <a:ea typeface="Arial "/>
                <a:cs typeface="Arial "/>
                <a:sym typeface="Arial "/>
              </a:rPr>
              <a:t> had a favourable reproductive risk profile. It was a preferred option for women of childbearing age. However, an increased risk of cleft lip and palate, heart malformations and hypospadias were reported (more frequent with doses over 300 mg/day).</a:t>
            </a:r>
            <a:endParaRPr sz="4000" b="0" i="0" u="none" strike="noStrike" cap="none">
              <a:solidFill>
                <a:srgbClr val="000000"/>
              </a:solidFill>
              <a:latin typeface="Arial"/>
              <a:ea typeface="Arial"/>
              <a:cs typeface="Arial"/>
              <a:sym typeface="Arial"/>
            </a:endParaRPr>
          </a:p>
        </p:txBody>
      </p:sp>
      <p:sp>
        <p:nvSpPr>
          <p:cNvPr id="300" name="Google Shape;300;p20"/>
          <p:cNvSpPr txBox="1"/>
          <p:nvPr/>
        </p:nvSpPr>
        <p:spPr>
          <a:xfrm>
            <a:off x="13251766" y="9027372"/>
            <a:ext cx="4294112"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400" b="0" i="0" u="none" strike="noStrike" cap="none">
              <a:solidFill>
                <a:srgbClr val="000000"/>
              </a:solidFill>
              <a:latin typeface="Arial "/>
              <a:ea typeface="Arial "/>
              <a:cs typeface="Arial "/>
              <a:sym typeface="Arial "/>
            </a:endParaRPr>
          </a:p>
          <a:p>
            <a:pPr marL="0" marR="0" lvl="0" indent="0" algn="l" rtl="0">
              <a:lnSpc>
                <a:spcPct val="100000"/>
              </a:lnSpc>
              <a:spcBef>
                <a:spcPts val="0"/>
              </a:spcBef>
              <a:spcAft>
                <a:spcPts val="0"/>
              </a:spcAft>
              <a:buClr>
                <a:srgbClr val="000000"/>
              </a:buClr>
              <a:buSzPts val="1200"/>
              <a:buFont typeface="Arial"/>
              <a:buNone/>
            </a:pPr>
            <a:r>
              <a:rPr lang="en-US" sz="1400" b="0" i="0" u="none" strike="noStrike" cap="none">
                <a:solidFill>
                  <a:schemeClr val="dk1"/>
                </a:solidFill>
                <a:latin typeface="Arial "/>
                <a:ea typeface="Arial "/>
                <a:cs typeface="Arial "/>
                <a:sym typeface="Arial "/>
              </a:rPr>
              <a:t>110. Giménez A, Pacchiarotti I, Gil J, et al. 2019. </a:t>
            </a:r>
            <a:endParaRPr sz="1400" b="0" i="0" u="none" strike="noStrike" cap="none">
              <a:solidFill>
                <a:srgbClr val="000000"/>
              </a:solidFill>
              <a:latin typeface="Arial"/>
              <a:ea typeface="Arial"/>
              <a:cs typeface="Arial"/>
              <a:sym typeface="Arial"/>
            </a:endParaRPr>
          </a:p>
        </p:txBody>
      </p:sp>
      <p:sp>
        <p:nvSpPr>
          <p:cNvPr id="301" name="Google Shape;301;p20"/>
          <p:cNvSpPr txBox="1"/>
          <p:nvPr/>
        </p:nvSpPr>
        <p:spPr>
          <a:xfrm>
            <a:off x="-507569" y="10013571"/>
            <a:ext cx="9957660" cy="355482"/>
          </a:xfrm>
          <a:prstGeom prst="rect">
            <a:avLst/>
          </a:prstGeom>
          <a:noFill/>
          <a:ln>
            <a:noFill/>
          </a:ln>
        </p:spPr>
        <p:txBody>
          <a:bodyPr spcFirstLastPara="1" wrap="square" lIns="91425" tIns="45700" rIns="91425" bIns="45700" anchor="t" anchorCtr="0">
            <a:spAutoFit/>
          </a:bodyPr>
          <a:lstStyle/>
          <a:p>
            <a:pPr marL="0" marR="0" lvl="0" indent="0" algn="ctr" rtl="0">
              <a:lnSpc>
                <a:spcPct val="94993"/>
              </a:lnSpc>
              <a:spcBef>
                <a:spcPts val="0"/>
              </a:spcBef>
              <a:spcAft>
                <a:spcPts val="0"/>
              </a:spcAft>
              <a:buClr>
                <a:srgbClr val="000000"/>
              </a:buClr>
              <a:buSzPts val="1800"/>
              <a:buFont typeface="Arial"/>
              <a:buNone/>
            </a:pPr>
            <a:r>
              <a:rPr lang="en-US" sz="1800" b="1" i="0" u="none" strike="noStrike" cap="none">
                <a:solidFill>
                  <a:srgbClr val="462DD4"/>
                </a:solidFill>
                <a:latin typeface="Arial"/>
                <a:ea typeface="Arial"/>
                <a:cs typeface="Arial"/>
                <a:sym typeface="Arial"/>
              </a:rPr>
              <a:t>CPG MANAGEMENT OF BIPOLAR DISORDER (SECOND EDITION)</a:t>
            </a:r>
            <a:endParaRPr/>
          </a:p>
        </p:txBody>
      </p:sp>
      <p:sp>
        <p:nvSpPr>
          <p:cNvPr id="302" name="Google Shape;302;p20"/>
          <p:cNvSpPr txBox="1">
            <a:spLocks noGrp="1"/>
          </p:cNvSpPr>
          <p:nvPr>
            <p:ph type="sldNum" idx="12"/>
          </p:nvPr>
        </p:nvSpPr>
        <p:spPr>
          <a:xfrm>
            <a:off x="15856857" y="187779"/>
            <a:ext cx="21336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9</a:t>
            </a:fld>
            <a:endParaRPr/>
          </a:p>
        </p:txBody>
      </p:sp>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4275</Words>
  <Application>Microsoft Office PowerPoint</Application>
  <PresentationFormat>Custom</PresentationFormat>
  <Paragraphs>376</Paragraphs>
  <Slides>49</Slides>
  <Notes>49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49</vt:i4>
      </vt:variant>
    </vt:vector>
  </HeadingPairs>
  <TitlesOfParts>
    <vt:vector size="61" baseType="lpstr">
      <vt:lpstr>Arial </vt:lpstr>
      <vt:lpstr>Noto Sans Symbols</vt:lpstr>
      <vt:lpstr>Arial</vt:lpstr>
      <vt:lpstr>Arial Black</vt:lpstr>
      <vt:lpstr>Courier New</vt:lpstr>
      <vt:lpstr>Poppins</vt:lpstr>
      <vt:lpstr>Times New Roman</vt:lpstr>
      <vt:lpstr>EB Garamond</vt:lpstr>
      <vt:lpstr>Calibri</vt:lpstr>
      <vt:lpstr>ArialMT</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Karen Sharmini</cp:lastModifiedBy>
  <cp:revision>1</cp:revision>
  <dcterms:created xsi:type="dcterms:W3CDTF">2006-08-16T00:00:00Z</dcterms:created>
  <dcterms:modified xsi:type="dcterms:W3CDTF">2025-06-15T11:30:24Z</dcterms:modified>
</cp:coreProperties>
</file>